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82" r:id="rId4"/>
    <p:sldId id="261" r:id="rId5"/>
    <p:sldId id="259" r:id="rId6"/>
    <p:sldId id="260" r:id="rId7"/>
    <p:sldId id="281" r:id="rId8"/>
    <p:sldId id="257" r:id="rId9"/>
    <p:sldId id="272" r:id="rId10"/>
    <p:sldId id="273" r:id="rId11"/>
    <p:sldId id="285" r:id="rId12"/>
    <p:sldId id="276" r:id="rId13"/>
    <p:sldId id="278" r:id="rId14"/>
    <p:sldId id="262" r:id="rId15"/>
    <p:sldId id="293" r:id="rId16"/>
    <p:sldId id="263" r:id="rId17"/>
    <p:sldId id="275" r:id="rId18"/>
    <p:sldId id="264" r:id="rId19"/>
    <p:sldId id="283" r:id="rId20"/>
    <p:sldId id="279" r:id="rId21"/>
    <p:sldId id="284" r:id="rId22"/>
    <p:sldId id="286" r:id="rId23"/>
    <p:sldId id="292" r:id="rId24"/>
    <p:sldId id="265" r:id="rId25"/>
    <p:sldId id="287" r:id="rId26"/>
    <p:sldId id="289" r:id="rId27"/>
    <p:sldId id="274" r:id="rId28"/>
    <p:sldId id="288" r:id="rId29"/>
    <p:sldId id="267" r:id="rId30"/>
    <p:sldId id="294" r:id="rId31"/>
    <p:sldId id="268" r:id="rId32"/>
    <p:sldId id="296" r:id="rId33"/>
    <p:sldId id="297" r:id="rId34"/>
    <p:sldId id="295" r:id="rId35"/>
    <p:sldId id="280"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9" autoAdjust="0"/>
    <p:restoredTop sz="94684" autoAdjust="0"/>
  </p:normalViewPr>
  <p:slideViewPr>
    <p:cSldViewPr>
      <p:cViewPr varScale="1">
        <p:scale>
          <a:sx n="71" d="100"/>
          <a:sy n="71" d="100"/>
        </p:scale>
        <p:origin x="-1110" y="-96"/>
      </p:cViewPr>
      <p:guideLst>
        <p:guide orient="horz" pos="2160"/>
        <p:guide pos="2880"/>
      </p:guideLst>
    </p:cSldViewPr>
  </p:slideViewPr>
  <p:outlineViewPr>
    <p:cViewPr>
      <p:scale>
        <a:sx n="33" d="100"/>
        <a:sy n="33" d="100"/>
      </p:scale>
      <p:origin x="0" y="761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png>
</file>

<file path=ppt/media/image12.gif>
</file>

<file path=ppt/media/image13.gif>
</file>

<file path=ppt/media/image14.png>
</file>

<file path=ppt/media/image15.jpg>
</file>

<file path=ppt/media/image2.png>
</file>

<file path=ppt/media/image3.jpeg>
</file>

<file path=ppt/media/image4.png>
</file>

<file path=ppt/media/image5.jpg>
</file>

<file path=ppt/media/image6.jpeg>
</file>

<file path=ppt/media/image7.jpeg>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51723EA8-A038-4AA1-B3BF-64277C5CA9E7}" type="datetimeFigureOut">
              <a:rPr lang="en-US" smtClean="0"/>
              <a:t>3/31/2021</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79969F50-5140-431C-8AED-9733C4025EFC}"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1723EA8-A038-4AA1-B3BF-64277C5CA9E7}"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969F50-5140-431C-8AED-9733C4025EF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1723EA8-A038-4AA1-B3BF-64277C5CA9E7}" type="datetimeFigureOut">
              <a:rPr lang="en-US" smtClean="0"/>
              <a:t>3/31/2021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969F50-5140-431C-8AED-9733C4025EF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51723EA8-A038-4AA1-B3BF-64277C5CA9E7}" type="datetimeFigureOut">
              <a:rPr lang="en-US" smtClean="0"/>
              <a:t>3/31/2021</a:t>
            </a:fld>
            <a:endParaRPr lang="en-US"/>
          </a:p>
        </p:txBody>
      </p:sp>
      <p:sp>
        <p:nvSpPr>
          <p:cNvPr id="9" name="Slide Number Placeholder 8"/>
          <p:cNvSpPr>
            <a:spLocks noGrp="1"/>
          </p:cNvSpPr>
          <p:nvPr>
            <p:ph type="sldNum" sz="quarter" idx="15"/>
          </p:nvPr>
        </p:nvSpPr>
        <p:spPr/>
        <p:txBody>
          <a:bodyPr rtlCol="0"/>
          <a:lstStyle/>
          <a:p>
            <a:fld id="{79969F50-5140-431C-8AED-9733C4025EFC}"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51723EA8-A038-4AA1-B3BF-64277C5CA9E7}" type="datetimeFigureOut">
              <a:rPr lang="en-US" smtClean="0"/>
              <a:t>3/31/2021</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79969F50-5140-431C-8AED-9733C4025EFC}"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51723EA8-A038-4AA1-B3BF-64277C5CA9E7}" type="datetimeFigureOut">
              <a:rPr lang="en-US" smtClean="0"/>
              <a:t>3/31/2021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969F50-5140-431C-8AED-9733C4025EFC}" type="slidenum">
              <a:rPr lang="en-US" smtClean="0"/>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51723EA8-A038-4AA1-B3BF-64277C5CA9E7}" type="datetimeFigureOut">
              <a:rPr lang="en-US" smtClean="0"/>
              <a:t>3/31/2021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969F50-5140-431C-8AED-9733C4025EFC}" type="slidenum">
              <a:rPr lang="en-US" smtClean="0"/>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51723EA8-A038-4AA1-B3BF-64277C5CA9E7}" type="datetimeFigureOut">
              <a:rPr lang="en-US" smtClean="0"/>
              <a:t>3/31/2021</a:t>
            </a:fld>
            <a:endParaRPr lang="en-US"/>
          </a:p>
        </p:txBody>
      </p:sp>
      <p:sp>
        <p:nvSpPr>
          <p:cNvPr id="7" name="Slide Number Placeholder 6"/>
          <p:cNvSpPr>
            <a:spLocks noGrp="1"/>
          </p:cNvSpPr>
          <p:nvPr>
            <p:ph type="sldNum" sz="quarter" idx="11"/>
          </p:nvPr>
        </p:nvSpPr>
        <p:spPr/>
        <p:txBody>
          <a:bodyPr rtlCol="0"/>
          <a:lstStyle/>
          <a:p>
            <a:fld id="{79969F50-5140-431C-8AED-9733C4025EFC}"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723EA8-A038-4AA1-B3BF-64277C5CA9E7}" type="datetimeFigureOut">
              <a:rPr lang="en-US" smtClean="0"/>
              <a:t>3/31/2021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969F50-5140-431C-8AED-9733C4025EF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51723EA8-A038-4AA1-B3BF-64277C5CA9E7}" type="datetimeFigureOut">
              <a:rPr lang="en-US" smtClean="0"/>
              <a:t>3/31/2021</a:t>
            </a:fld>
            <a:endParaRPr lang="en-US"/>
          </a:p>
        </p:txBody>
      </p:sp>
      <p:sp>
        <p:nvSpPr>
          <p:cNvPr id="22" name="Slide Number Placeholder 21"/>
          <p:cNvSpPr>
            <a:spLocks noGrp="1"/>
          </p:cNvSpPr>
          <p:nvPr>
            <p:ph type="sldNum" sz="quarter" idx="15"/>
          </p:nvPr>
        </p:nvSpPr>
        <p:spPr/>
        <p:txBody>
          <a:bodyPr rtlCol="0"/>
          <a:lstStyle/>
          <a:p>
            <a:fld id="{79969F50-5140-431C-8AED-9733C4025EFC}"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51723EA8-A038-4AA1-B3BF-64277C5CA9E7}" type="datetimeFigureOut">
              <a:rPr lang="en-US" smtClean="0"/>
              <a:t>3/31/2021</a:t>
            </a:fld>
            <a:endParaRPr lang="en-US"/>
          </a:p>
        </p:txBody>
      </p:sp>
      <p:sp>
        <p:nvSpPr>
          <p:cNvPr id="18" name="Slide Number Placeholder 17"/>
          <p:cNvSpPr>
            <a:spLocks noGrp="1"/>
          </p:cNvSpPr>
          <p:nvPr>
            <p:ph type="sldNum" sz="quarter" idx="11"/>
          </p:nvPr>
        </p:nvSpPr>
        <p:spPr/>
        <p:txBody>
          <a:bodyPr rtlCol="0"/>
          <a:lstStyle/>
          <a:p>
            <a:fld id="{79969F50-5140-431C-8AED-9733C4025EFC}"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51723EA8-A038-4AA1-B3BF-64277C5CA9E7}" type="datetimeFigureOut">
              <a:rPr lang="en-US" smtClean="0"/>
              <a:t>3/31/2021</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79969F50-5140-431C-8AED-9733C4025EFC}"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keras.io/api/applications/densenet/#densenet201-function" TargetMode="External"/><Relationship Id="rId3" Type="http://schemas.openxmlformats.org/officeDocument/2006/relationships/hyperlink" Target="https://keras.io/api/applications/inceptionresnetv2" TargetMode="External"/><Relationship Id="rId7" Type="http://schemas.openxmlformats.org/officeDocument/2006/relationships/hyperlink" Target="https://keras.io/api/applications/densenet/#densenet169-function" TargetMode="External"/><Relationship Id="rId2" Type="http://schemas.openxmlformats.org/officeDocument/2006/relationships/hyperlink" Target="https://keras.io/api/applications/inceptionv3" TargetMode="External"/><Relationship Id="rId1" Type="http://schemas.openxmlformats.org/officeDocument/2006/relationships/slideLayout" Target="../slideLayouts/slideLayout2.xml"/><Relationship Id="rId6" Type="http://schemas.openxmlformats.org/officeDocument/2006/relationships/hyperlink" Target="https://keras.io/api/applications/densenet/#densenet121-function" TargetMode="External"/><Relationship Id="rId5" Type="http://schemas.openxmlformats.org/officeDocument/2006/relationships/hyperlink" Target="https://keras.io/api/applications/mobilenet/#mobilenetv2-function" TargetMode="External"/><Relationship Id="rId10" Type="http://schemas.openxmlformats.org/officeDocument/2006/relationships/hyperlink" Target="https://keras.io/api/applications/nasnet/#nasnetlarge-function" TargetMode="External"/><Relationship Id="rId4" Type="http://schemas.openxmlformats.org/officeDocument/2006/relationships/hyperlink" Target="https://keras.io/api/applications/mobilenet" TargetMode="External"/><Relationship Id="rId9" Type="http://schemas.openxmlformats.org/officeDocument/2006/relationships/hyperlink" Target="https://keras.io/api/applications/nasnet/#nasnetmobile-function"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machinelearningmastery.com/exploding-gradients-in-neural-network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engmrk.com/convolutional-neural-network-3/"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hyperlink" Target="https://keras.io/api/applications/resnet/#resnet101v2-function" TargetMode="External"/><Relationship Id="rId3" Type="http://schemas.openxmlformats.org/officeDocument/2006/relationships/hyperlink" Target="https://keras.io/api/applications/vgg/#vgg19-function" TargetMode="External"/><Relationship Id="rId7" Type="http://schemas.openxmlformats.org/officeDocument/2006/relationships/hyperlink" Target="https://keras.io/api/applications/resnet/#resnet50v2-function" TargetMode="External"/><Relationship Id="rId2" Type="http://schemas.openxmlformats.org/officeDocument/2006/relationships/hyperlink" Target="https://keras.io/api/applications/xception" TargetMode="External"/><Relationship Id="rId1" Type="http://schemas.openxmlformats.org/officeDocument/2006/relationships/slideLayout" Target="../slideLayouts/slideLayout2.xml"/><Relationship Id="rId6" Type="http://schemas.openxmlformats.org/officeDocument/2006/relationships/hyperlink" Target="https://keras.io/api/applications/resnet/#resnet152-function" TargetMode="External"/><Relationship Id="rId5" Type="http://schemas.openxmlformats.org/officeDocument/2006/relationships/hyperlink" Target="https://keras.io/api/applications/resnet/#resnet101-function" TargetMode="External"/><Relationship Id="rId4" Type="http://schemas.openxmlformats.org/officeDocument/2006/relationships/hyperlink" Target="https://keras.io/api/applications/resnet/#resnet50-function" TargetMode="External"/><Relationship Id="rId9" Type="http://schemas.openxmlformats.org/officeDocument/2006/relationships/hyperlink" Target="https://keras.io/api/applications/resnet/#resnet152v2-functi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219200"/>
            <a:ext cx="7772400" cy="1470025"/>
          </a:xfrm>
        </p:spPr>
        <p:txBody>
          <a:bodyPr>
            <a:normAutofit fontScale="90000"/>
          </a:bodyPr>
          <a:lstStyle/>
          <a:p>
            <a:r>
              <a:rPr lang="en-US" b="1" dirty="0" smtClean="0">
                <a:solidFill>
                  <a:srgbClr val="FF0000"/>
                </a:solidFill>
              </a:rPr>
              <a:t>           </a:t>
            </a:r>
            <a:br>
              <a:rPr lang="en-US" b="1" dirty="0" smtClean="0">
                <a:solidFill>
                  <a:srgbClr val="FF0000"/>
                </a:solidFill>
              </a:rPr>
            </a:br>
            <a:r>
              <a:rPr lang="en-US" dirty="0">
                <a:solidFill>
                  <a:srgbClr val="FF0000"/>
                </a:solidFill>
              </a:rPr>
              <a:t/>
            </a:r>
            <a:br>
              <a:rPr lang="en-US" dirty="0">
                <a:solidFill>
                  <a:srgbClr val="FF0000"/>
                </a:solidFill>
              </a:rPr>
            </a:br>
            <a:r>
              <a:rPr lang="en-US" dirty="0" smtClean="0">
                <a:solidFill>
                  <a:srgbClr val="FF0000"/>
                </a:solidFill>
              </a:rPr>
              <a:t/>
            </a:r>
            <a:br>
              <a:rPr lang="en-US" dirty="0" smtClean="0">
                <a:solidFill>
                  <a:srgbClr val="FF0000"/>
                </a:solidFill>
              </a:rPr>
            </a:br>
            <a:r>
              <a:rPr lang="en-US" dirty="0">
                <a:solidFill>
                  <a:srgbClr val="FF0000"/>
                </a:solidFill>
              </a:rPr>
              <a:t> </a:t>
            </a:r>
            <a:r>
              <a:rPr lang="en-US" dirty="0" smtClean="0">
                <a:solidFill>
                  <a:srgbClr val="FF0000"/>
                </a:solidFill>
              </a:rPr>
              <a:t>               </a:t>
            </a:r>
            <a:r>
              <a:rPr lang="en-US" sz="3600" b="1" dirty="0" smtClean="0">
                <a:solidFill>
                  <a:srgbClr val="FF0000"/>
                </a:solidFill>
              </a:rPr>
              <a:t>Transfer Learning in </a:t>
            </a:r>
            <a:r>
              <a:rPr lang="en-US" sz="3600" dirty="0" smtClean="0">
                <a:solidFill>
                  <a:srgbClr val="FF0000"/>
                </a:solidFill>
              </a:rPr>
              <a:t>CNN</a:t>
            </a:r>
            <a:endParaRPr lang="en-US" sz="3600" b="1" dirty="0">
              <a:solidFill>
                <a:srgbClr val="FF0000"/>
              </a:solidFill>
            </a:endParaRPr>
          </a:p>
        </p:txBody>
      </p:sp>
      <p:sp>
        <p:nvSpPr>
          <p:cNvPr id="3" name="Subtitle 2"/>
          <p:cNvSpPr>
            <a:spLocks noGrp="1"/>
          </p:cNvSpPr>
          <p:nvPr>
            <p:ph type="subTitle" idx="1"/>
          </p:nvPr>
        </p:nvSpPr>
        <p:spPr>
          <a:xfrm>
            <a:off x="1905000" y="3352800"/>
            <a:ext cx="6400800" cy="1828800"/>
          </a:xfrm>
        </p:spPr>
        <p:txBody>
          <a:bodyPr/>
          <a:lstStyle/>
          <a:p>
            <a:r>
              <a:rPr lang="en-US" dirty="0" smtClean="0">
                <a:solidFill>
                  <a:schemeClr val="tx1"/>
                </a:solidFill>
              </a:rPr>
              <a:t>			Presented by </a:t>
            </a:r>
          </a:p>
          <a:p>
            <a:r>
              <a:rPr lang="en-US" dirty="0" smtClean="0">
                <a:solidFill>
                  <a:schemeClr val="tx1"/>
                </a:solidFill>
              </a:rPr>
              <a:t>				M . </a:t>
            </a:r>
            <a:r>
              <a:rPr lang="en-US" dirty="0" err="1" smtClean="0">
                <a:solidFill>
                  <a:schemeClr val="tx1"/>
                </a:solidFill>
              </a:rPr>
              <a:t>Mohana</a:t>
            </a:r>
            <a:endParaRPr lang="en-US" dirty="0" smtClean="0">
              <a:solidFill>
                <a:schemeClr val="tx1"/>
              </a:solidFill>
            </a:endParaRPr>
          </a:p>
          <a:p>
            <a:r>
              <a:rPr lang="en-US" dirty="0" smtClean="0">
                <a:solidFill>
                  <a:schemeClr val="tx1"/>
                </a:solidFill>
              </a:rPr>
              <a:t>				Research Scholar</a:t>
            </a:r>
            <a:endParaRPr lang="en-US" dirty="0">
              <a:solidFill>
                <a:schemeClr val="tx1"/>
              </a:solidFill>
            </a:endParaRPr>
          </a:p>
        </p:txBody>
      </p:sp>
    </p:spTree>
    <p:extLst>
      <p:ext uri="{BB962C8B-B14F-4D97-AF65-F5344CB8AC3E}">
        <p14:creationId xmlns:p14="http://schemas.microsoft.com/office/powerpoint/2010/main" val="4500309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sz="quarter" idx="1"/>
            <p:extLst>
              <p:ext uri="{D42A27DB-BD31-4B8C-83A1-F6EECF244321}">
                <p14:modId xmlns:p14="http://schemas.microsoft.com/office/powerpoint/2010/main" val="2740682622"/>
              </p:ext>
            </p:extLst>
          </p:nvPr>
        </p:nvGraphicFramePr>
        <p:xfrm>
          <a:off x="1143000" y="685800"/>
          <a:ext cx="6705600" cy="5743645"/>
        </p:xfrm>
        <a:graphic>
          <a:graphicData uri="http://schemas.openxmlformats.org/drawingml/2006/table">
            <a:tbl>
              <a:tblPr/>
              <a:tblGrid>
                <a:gridCol w="1981200"/>
                <a:gridCol w="1143000"/>
                <a:gridCol w="990600"/>
                <a:gridCol w="1143000"/>
                <a:gridCol w="1447800"/>
              </a:tblGrid>
              <a:tr h="613382">
                <a:tc>
                  <a:txBody>
                    <a:bodyPr/>
                    <a:lstStyle/>
                    <a:p>
                      <a:pPr algn="ctr"/>
                      <a:r>
                        <a:rPr lang="en-US" sz="1500" u="none" strike="noStrike" dirty="0">
                          <a:solidFill>
                            <a:srgbClr val="D00000"/>
                          </a:solidFill>
                          <a:effectLst/>
                          <a:hlinkClick r:id="rId2"/>
                        </a:rPr>
                        <a:t>InceptionV3</a:t>
                      </a:r>
                      <a:endParaRPr lang="en-US" sz="1500" dirty="0">
                        <a:effectLst/>
                      </a:endParaRP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92 MB</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0.779</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0.937</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23,851,784</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852924">
                <a:tc>
                  <a:txBody>
                    <a:bodyPr/>
                    <a:lstStyle/>
                    <a:p>
                      <a:pPr algn="ctr"/>
                      <a:r>
                        <a:rPr lang="en-US" sz="1500" u="none" strike="noStrike" dirty="0">
                          <a:solidFill>
                            <a:srgbClr val="D00000"/>
                          </a:solidFill>
                          <a:effectLst/>
                          <a:hlinkClick r:id="rId3"/>
                        </a:rPr>
                        <a:t>InceptionResNetV2</a:t>
                      </a:r>
                      <a:endParaRPr lang="en-US" sz="1500" dirty="0">
                        <a:effectLst/>
                      </a:endParaRP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215 MB</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0.803</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0.953</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55,873,736</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597047">
                <a:tc>
                  <a:txBody>
                    <a:bodyPr/>
                    <a:lstStyle/>
                    <a:p>
                      <a:pPr algn="ctr"/>
                      <a:r>
                        <a:rPr lang="en-US" sz="1500" u="none" strike="noStrike">
                          <a:solidFill>
                            <a:srgbClr val="D00000"/>
                          </a:solidFill>
                          <a:effectLst/>
                          <a:hlinkClick r:id="rId4"/>
                        </a:rPr>
                        <a:t>MobileNet</a:t>
                      </a:r>
                      <a:endParaRPr lang="en-US" sz="1500">
                        <a:effectLst/>
                      </a:endParaRP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16 MB</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0.704</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0.895</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4,253,864</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613382">
                <a:tc>
                  <a:txBody>
                    <a:bodyPr/>
                    <a:lstStyle/>
                    <a:p>
                      <a:pPr algn="ctr"/>
                      <a:r>
                        <a:rPr lang="en-US" sz="1500" u="none" strike="noStrike">
                          <a:solidFill>
                            <a:srgbClr val="D00000"/>
                          </a:solidFill>
                          <a:effectLst/>
                          <a:hlinkClick r:id="rId5"/>
                        </a:rPr>
                        <a:t>MobileNetV2</a:t>
                      </a:r>
                      <a:endParaRPr lang="en-US" sz="1500">
                        <a:effectLst/>
                      </a:endParaRP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14 MB</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0.713</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0.901</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3,538,984</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613382">
                <a:tc>
                  <a:txBody>
                    <a:bodyPr/>
                    <a:lstStyle/>
                    <a:p>
                      <a:pPr algn="ctr"/>
                      <a:r>
                        <a:rPr lang="en-US" sz="1500" u="none" strike="noStrike">
                          <a:solidFill>
                            <a:srgbClr val="D00000"/>
                          </a:solidFill>
                          <a:effectLst/>
                          <a:hlinkClick r:id="rId6"/>
                        </a:rPr>
                        <a:t>DenseNet121</a:t>
                      </a:r>
                      <a:endParaRPr lang="en-US" sz="1500">
                        <a:effectLst/>
                      </a:endParaRP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33 MB</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0.750</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0.923</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8,062,504</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613382">
                <a:tc>
                  <a:txBody>
                    <a:bodyPr/>
                    <a:lstStyle/>
                    <a:p>
                      <a:pPr algn="ctr"/>
                      <a:r>
                        <a:rPr lang="en-US" sz="1500" u="none" strike="noStrike">
                          <a:solidFill>
                            <a:srgbClr val="D00000"/>
                          </a:solidFill>
                          <a:effectLst/>
                          <a:hlinkClick r:id="rId7"/>
                        </a:rPr>
                        <a:t>DenseNet169</a:t>
                      </a:r>
                      <a:endParaRPr lang="en-US" sz="1500">
                        <a:effectLst/>
                      </a:endParaRP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57 MB</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0.762</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0.932</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14,307,880</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613382">
                <a:tc>
                  <a:txBody>
                    <a:bodyPr/>
                    <a:lstStyle/>
                    <a:p>
                      <a:pPr algn="ctr"/>
                      <a:r>
                        <a:rPr lang="en-US" sz="1500" u="none" strike="noStrike">
                          <a:solidFill>
                            <a:srgbClr val="D00000"/>
                          </a:solidFill>
                          <a:effectLst/>
                          <a:hlinkClick r:id="rId8"/>
                        </a:rPr>
                        <a:t>DenseNet201</a:t>
                      </a:r>
                      <a:endParaRPr lang="en-US" sz="1500">
                        <a:effectLst/>
                      </a:endParaRP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80 MB</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0.773</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0.936</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20,242,984</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613382">
                <a:tc>
                  <a:txBody>
                    <a:bodyPr/>
                    <a:lstStyle/>
                    <a:p>
                      <a:pPr algn="ctr"/>
                      <a:r>
                        <a:rPr lang="en-US" sz="1500" u="none" strike="noStrike">
                          <a:solidFill>
                            <a:srgbClr val="D00000"/>
                          </a:solidFill>
                          <a:effectLst/>
                          <a:hlinkClick r:id="rId9"/>
                        </a:rPr>
                        <a:t>NASNetMobile</a:t>
                      </a:r>
                      <a:endParaRPr lang="en-US" sz="1500">
                        <a:effectLst/>
                      </a:endParaRP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23 MB</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0.744</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0.919</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5,326,716</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613382">
                <a:tc>
                  <a:txBody>
                    <a:bodyPr/>
                    <a:lstStyle/>
                    <a:p>
                      <a:pPr algn="ctr"/>
                      <a:r>
                        <a:rPr lang="en-US" sz="1500" u="none" strike="noStrike">
                          <a:solidFill>
                            <a:srgbClr val="D00000"/>
                          </a:solidFill>
                          <a:effectLst/>
                          <a:hlinkClick r:id="rId10"/>
                        </a:rPr>
                        <a:t>NASNetLarge</a:t>
                      </a:r>
                      <a:endParaRPr lang="en-US" sz="1500">
                        <a:effectLst/>
                      </a:endParaRP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343 MB</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0.825</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a:effectLst/>
                        </a:rPr>
                        <a:t>0.960</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500" dirty="0">
                          <a:effectLst/>
                        </a:rPr>
                        <a:t>88,949,818</a:t>
                      </a:r>
                    </a:p>
                  </a:txBody>
                  <a:tcPr marL="73843" marR="73843" marT="36921" marB="36921"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bl>
          </a:graphicData>
        </a:graphic>
      </p:graphicFrame>
    </p:spTree>
    <p:extLst>
      <p:ext uri="{BB962C8B-B14F-4D97-AF65-F5344CB8AC3E}">
        <p14:creationId xmlns:p14="http://schemas.microsoft.com/office/powerpoint/2010/main" val="13179866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563562"/>
          </a:xfrm>
        </p:spPr>
        <p:txBody>
          <a:bodyPr/>
          <a:lstStyle/>
          <a:p>
            <a:r>
              <a:rPr lang="en-US" b="1" dirty="0" smtClean="0">
                <a:solidFill>
                  <a:srgbClr val="00B0F0"/>
                </a:solidFill>
              </a:rPr>
              <a:t>Top-1 &amp; Top-5 accuracy</a:t>
            </a:r>
            <a:endParaRPr lang="en-US" b="1" dirty="0">
              <a:solidFill>
                <a:srgbClr val="00B0F0"/>
              </a:solidFill>
            </a:endParaRPr>
          </a:p>
        </p:txBody>
      </p:sp>
      <p:sp>
        <p:nvSpPr>
          <p:cNvPr id="3" name="Content Placeholder 2"/>
          <p:cNvSpPr>
            <a:spLocks noGrp="1"/>
          </p:cNvSpPr>
          <p:nvPr>
            <p:ph sz="quarter" idx="1"/>
          </p:nvPr>
        </p:nvSpPr>
        <p:spPr>
          <a:xfrm>
            <a:off x="457200" y="990600"/>
            <a:ext cx="7467600" cy="5483352"/>
          </a:xfrm>
        </p:spPr>
        <p:txBody>
          <a:bodyPr>
            <a:normAutofit fontScale="77500" lnSpcReduction="20000"/>
          </a:bodyPr>
          <a:lstStyle/>
          <a:p>
            <a:r>
              <a:rPr lang="en-US" b="1" dirty="0"/>
              <a:t>Top-1 accuracy</a:t>
            </a:r>
            <a:r>
              <a:rPr lang="en-US" dirty="0"/>
              <a:t> is the conventional accuracy, which means that the model answer (the one with the highest probability) must be exactly the expected answer.</a:t>
            </a:r>
          </a:p>
          <a:p>
            <a:r>
              <a:rPr lang="en-US" b="1" dirty="0"/>
              <a:t>Top-5 accuracy</a:t>
            </a:r>
            <a:r>
              <a:rPr lang="en-US" dirty="0"/>
              <a:t> means that </a:t>
            </a:r>
            <a:r>
              <a:rPr lang="en-US" i="1" dirty="0"/>
              <a:t>any</a:t>
            </a:r>
            <a:r>
              <a:rPr lang="en-US" dirty="0"/>
              <a:t> of your model that gives 5 highest probability answers that must match the expected answer.</a:t>
            </a:r>
          </a:p>
          <a:p>
            <a:r>
              <a:rPr lang="en-US" dirty="0"/>
              <a:t>A</a:t>
            </a:r>
            <a:r>
              <a:rPr lang="en-US" dirty="0" smtClean="0"/>
              <a:t> </a:t>
            </a:r>
            <a:r>
              <a:rPr lang="en-US" dirty="0"/>
              <a:t>machine learning algorithm for </a:t>
            </a:r>
            <a:r>
              <a:rPr lang="en-US" b="1" dirty="0"/>
              <a:t>object recognitio</a:t>
            </a:r>
            <a:r>
              <a:rPr lang="en-US" dirty="0"/>
              <a:t>n using </a:t>
            </a:r>
            <a:r>
              <a:rPr lang="en-US" b="1" dirty="0"/>
              <a:t>a neural network</a:t>
            </a:r>
            <a:r>
              <a:rPr lang="en-US" dirty="0"/>
              <a:t>. A picture of a cat is shown, and these are the outputs of your neural network:</a:t>
            </a:r>
          </a:p>
          <a:p>
            <a:pPr lvl="1"/>
            <a:r>
              <a:rPr lang="en-US" dirty="0"/>
              <a:t>Tiger: 0.4</a:t>
            </a:r>
          </a:p>
          <a:p>
            <a:pPr lvl="1"/>
            <a:r>
              <a:rPr lang="en-US" dirty="0"/>
              <a:t>Dog: 0.3</a:t>
            </a:r>
          </a:p>
          <a:p>
            <a:pPr lvl="1"/>
            <a:r>
              <a:rPr lang="en-US" dirty="0"/>
              <a:t>Cat: 0.1</a:t>
            </a:r>
          </a:p>
          <a:p>
            <a:pPr lvl="1"/>
            <a:r>
              <a:rPr lang="en-US" dirty="0"/>
              <a:t>Lynx: 0.09</a:t>
            </a:r>
          </a:p>
          <a:p>
            <a:pPr lvl="1"/>
            <a:r>
              <a:rPr lang="en-US" dirty="0"/>
              <a:t>Lion: 0.08</a:t>
            </a:r>
          </a:p>
          <a:p>
            <a:pPr lvl="1"/>
            <a:r>
              <a:rPr lang="en-US" dirty="0"/>
              <a:t>Bird: 0.02</a:t>
            </a:r>
          </a:p>
          <a:p>
            <a:pPr lvl="1"/>
            <a:r>
              <a:rPr lang="en-US" dirty="0"/>
              <a:t>Bear: 0.01</a:t>
            </a:r>
          </a:p>
          <a:p>
            <a:pPr marL="0" indent="0">
              <a:buNone/>
            </a:pPr>
            <a:r>
              <a:rPr lang="en-US" dirty="0"/>
              <a:t>In the above-mentioned probabilities:</a:t>
            </a:r>
          </a:p>
          <a:p>
            <a:r>
              <a:rPr lang="en-US" dirty="0"/>
              <a:t>Using top-1 accuracy, you will count this output as </a:t>
            </a:r>
            <a:r>
              <a:rPr lang="en-US" b="1" dirty="0"/>
              <a:t>wrong</a:t>
            </a:r>
            <a:r>
              <a:rPr lang="en-US" dirty="0"/>
              <a:t>, because it predicted a tiger.</a:t>
            </a:r>
          </a:p>
          <a:p>
            <a:r>
              <a:rPr lang="en-US" dirty="0"/>
              <a:t>Using top-5 accuracy, you count this output as </a:t>
            </a:r>
            <a:r>
              <a:rPr lang="en-US" b="1" dirty="0"/>
              <a:t>correct</a:t>
            </a:r>
            <a:r>
              <a:rPr lang="en-US" dirty="0"/>
              <a:t>, because the cat is among the top-5 guesses.</a:t>
            </a:r>
          </a:p>
          <a:p>
            <a:endParaRPr lang="en-US" dirty="0"/>
          </a:p>
        </p:txBody>
      </p:sp>
    </p:spTree>
    <p:extLst>
      <p:ext uri="{BB962C8B-B14F-4D97-AF65-F5344CB8AC3E}">
        <p14:creationId xmlns:p14="http://schemas.microsoft.com/office/powerpoint/2010/main" val="22239045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15962"/>
          </a:xfrm>
        </p:spPr>
        <p:txBody>
          <a:bodyPr/>
          <a:lstStyle/>
          <a:p>
            <a:r>
              <a:rPr lang="en-US" b="1" dirty="0" smtClean="0">
                <a:solidFill>
                  <a:srgbClr val="00B0F0"/>
                </a:solidFill>
              </a:rPr>
              <a:t>Vanishing Gradient problem</a:t>
            </a:r>
            <a:endParaRPr lang="en-US" b="1" dirty="0">
              <a:solidFill>
                <a:srgbClr val="00B0F0"/>
              </a:solidFill>
            </a:endParaRPr>
          </a:p>
        </p:txBody>
      </p:sp>
      <p:sp>
        <p:nvSpPr>
          <p:cNvPr id="3" name="Content Placeholder 2"/>
          <p:cNvSpPr>
            <a:spLocks noGrp="1"/>
          </p:cNvSpPr>
          <p:nvPr>
            <p:ph sz="quarter" idx="1"/>
          </p:nvPr>
        </p:nvSpPr>
        <p:spPr>
          <a:xfrm>
            <a:off x="457200" y="1295400"/>
            <a:ext cx="7467600" cy="5178552"/>
          </a:xfrm>
        </p:spPr>
        <p:txBody>
          <a:bodyPr>
            <a:normAutofit fontScale="92500" lnSpcReduction="10000"/>
          </a:bodyPr>
          <a:lstStyle/>
          <a:p>
            <a:pPr algn="just"/>
            <a:r>
              <a:rPr lang="en-US" dirty="0"/>
              <a:t>This involves first calculating the prediction error made by the model and using the error to estimate a gradient used to update each weight in the network so that less error is made next time. This error gradient is propagated backward through the network from the output layer to the input layer</a:t>
            </a:r>
            <a:r>
              <a:rPr lang="en-US" dirty="0" smtClean="0"/>
              <a:t>.</a:t>
            </a:r>
          </a:p>
          <a:p>
            <a:pPr algn="just"/>
            <a:r>
              <a:rPr lang="en-US" i="1" dirty="0" smtClean="0"/>
              <a:t>Vanishing </a:t>
            </a:r>
            <a:r>
              <a:rPr lang="en-US" i="1" dirty="0"/>
              <a:t>gradients make it difficult to know which direction the parameters should move to improve the cost </a:t>
            </a:r>
            <a:r>
              <a:rPr lang="en-US" i="1" dirty="0" smtClean="0"/>
              <a:t>function.</a:t>
            </a:r>
          </a:p>
          <a:p>
            <a:pPr algn="just"/>
            <a:r>
              <a:rPr lang="en-US" dirty="0"/>
              <a:t>In fact, the error gradient can be unstable in deep neural networks and not only vanish, but also explode, where the gradient exponentially increases as it is propagated backward through the network. This is referred to as the “</a:t>
            </a:r>
            <a:r>
              <a:rPr lang="en-US" dirty="0">
                <a:hlinkClick r:id="rId2"/>
              </a:rPr>
              <a:t>exploding gradient</a:t>
            </a:r>
            <a:r>
              <a:rPr lang="en-US" dirty="0"/>
              <a:t>” problem.</a:t>
            </a:r>
          </a:p>
        </p:txBody>
      </p:sp>
    </p:spTree>
    <p:extLst>
      <p:ext uri="{BB962C8B-B14F-4D97-AF65-F5344CB8AC3E}">
        <p14:creationId xmlns:p14="http://schemas.microsoft.com/office/powerpoint/2010/main" val="41572754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533400"/>
            <a:ext cx="7467600" cy="5940552"/>
          </a:xfrm>
        </p:spPr>
        <p:txBody>
          <a:bodyPr>
            <a:normAutofit/>
          </a:bodyPr>
          <a:lstStyle/>
          <a:p>
            <a:pPr algn="just"/>
            <a:r>
              <a:rPr lang="en-US" dirty="0"/>
              <a:t>The weights of a neural network are updated using the </a:t>
            </a:r>
            <a:r>
              <a:rPr lang="en-US" dirty="0" err="1"/>
              <a:t>backpropagation</a:t>
            </a:r>
            <a:r>
              <a:rPr lang="en-US" dirty="0"/>
              <a:t> algorithm. The </a:t>
            </a:r>
            <a:r>
              <a:rPr lang="en-US" dirty="0" err="1"/>
              <a:t>backpropagation</a:t>
            </a:r>
            <a:r>
              <a:rPr lang="en-US" dirty="0"/>
              <a:t> algorithm makes a small change to each weight in such a way that the loss of the model decreases. How does this happen? It updates each weight such that it takes a step in the direction along which the loss decreases</a:t>
            </a:r>
            <a:r>
              <a:rPr lang="en-US" dirty="0" smtClean="0"/>
              <a:t>.</a:t>
            </a:r>
          </a:p>
          <a:p>
            <a:pPr algn="just"/>
            <a:r>
              <a:rPr lang="en-US" dirty="0"/>
              <a:t>Using chain rule we can find this gradient for each weight</a:t>
            </a:r>
            <a:r>
              <a:rPr lang="en-US" dirty="0" smtClean="0"/>
              <a:t>.</a:t>
            </a:r>
          </a:p>
          <a:p>
            <a:pPr algn="just"/>
            <a:r>
              <a:rPr lang="en-US" dirty="0"/>
              <a:t>As this gradient keeps flowing backward to the initial layers, this value keeps getting multiplied by each local gradient. Hence, the gradient becomes </a:t>
            </a:r>
            <a:r>
              <a:rPr lang="en-US" dirty="0">
                <a:solidFill>
                  <a:srgbClr val="FF0000"/>
                </a:solidFill>
              </a:rPr>
              <a:t>smaller and smaller, making the updates to the initial layers very small, increasing the training time </a:t>
            </a:r>
            <a:r>
              <a:rPr lang="en-US" dirty="0" smtClean="0">
                <a:solidFill>
                  <a:srgbClr val="FF0000"/>
                </a:solidFill>
              </a:rPr>
              <a:t>considerably</a:t>
            </a:r>
            <a:r>
              <a:rPr lang="en-US" dirty="0" smtClean="0"/>
              <a:t>.</a:t>
            </a:r>
            <a:endParaRPr lang="en-US" dirty="0"/>
          </a:p>
        </p:txBody>
      </p:sp>
    </p:spTree>
    <p:extLst>
      <p:ext uri="{BB962C8B-B14F-4D97-AF65-F5344CB8AC3E}">
        <p14:creationId xmlns:p14="http://schemas.microsoft.com/office/powerpoint/2010/main" val="15625081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92162"/>
          </a:xfrm>
        </p:spPr>
        <p:txBody>
          <a:bodyPr/>
          <a:lstStyle/>
          <a:p>
            <a:r>
              <a:rPr lang="en-US" b="1" dirty="0" smtClean="0">
                <a:solidFill>
                  <a:srgbClr val="00B0F0"/>
                </a:solidFill>
              </a:rPr>
              <a:t>LeNET-5</a:t>
            </a:r>
            <a:endParaRPr lang="en-US" b="1" dirty="0">
              <a:solidFill>
                <a:srgbClr val="00B0F0"/>
              </a:solidFill>
            </a:endParaRPr>
          </a:p>
        </p:txBody>
      </p:sp>
      <p:sp>
        <p:nvSpPr>
          <p:cNvPr id="3" name="Content Placeholder 2"/>
          <p:cNvSpPr>
            <a:spLocks noGrp="1"/>
          </p:cNvSpPr>
          <p:nvPr>
            <p:ph sz="quarter" idx="1"/>
          </p:nvPr>
        </p:nvSpPr>
        <p:spPr>
          <a:xfrm>
            <a:off x="457200" y="1295400"/>
            <a:ext cx="7467600" cy="5178552"/>
          </a:xfrm>
        </p:spPr>
        <p:txBody>
          <a:bodyPr>
            <a:normAutofit fontScale="92500"/>
          </a:bodyPr>
          <a:lstStyle/>
          <a:p>
            <a:pPr algn="just"/>
            <a:r>
              <a:rPr lang="en-US" b="1" dirty="0"/>
              <a:t>Architecture</a:t>
            </a:r>
            <a:r>
              <a:rPr lang="en-US" dirty="0"/>
              <a:t>: LeNet-5 has 2 convolutional and 3 fully connected layers. It has trainable weights and a sub-sampling layer (now known as the pooling layer). LeNet5 has about 60,000 parameters.</a:t>
            </a:r>
          </a:p>
          <a:p>
            <a:pPr algn="just"/>
            <a:r>
              <a:rPr lang="en-US" b="1" dirty="0"/>
              <a:t>Year of Release</a:t>
            </a:r>
            <a:r>
              <a:rPr lang="en-US" dirty="0"/>
              <a:t>: 1998</a:t>
            </a:r>
          </a:p>
          <a:p>
            <a:pPr algn="just"/>
            <a:r>
              <a:rPr lang="en-US" b="1" dirty="0"/>
              <a:t>About: </a:t>
            </a:r>
            <a:r>
              <a:rPr lang="en-US" dirty="0"/>
              <a:t>Developed by </a:t>
            </a:r>
            <a:r>
              <a:rPr lang="en-US" dirty="0" err="1"/>
              <a:t>Yann</a:t>
            </a:r>
            <a:r>
              <a:rPr lang="en-US" dirty="0"/>
              <a:t> </a:t>
            </a:r>
            <a:r>
              <a:rPr lang="en-US" dirty="0" err="1"/>
              <a:t>LeCunn</a:t>
            </a:r>
            <a:r>
              <a:rPr lang="en-US" dirty="0"/>
              <a:t> as he applied a backdrop style to Fukushima’s convolutional neural network architecture.</a:t>
            </a:r>
          </a:p>
          <a:p>
            <a:pPr algn="just"/>
            <a:r>
              <a:rPr lang="en-US" b="1" dirty="0"/>
              <a:t>USP:</a:t>
            </a:r>
            <a:r>
              <a:rPr lang="en-US" dirty="0"/>
              <a:t> N</a:t>
            </a:r>
            <a:r>
              <a:rPr lang="en-US" dirty="0" smtClean="0"/>
              <a:t>eural </a:t>
            </a:r>
            <a:r>
              <a:rPr lang="en-US" dirty="0"/>
              <a:t>network architecture for handwritten and machine-printed character recognition in 1990’s which they called LeNet-5. The architecture is straightforward and simple to understand that’s why it is mostly used as a first step for teaching </a:t>
            </a:r>
            <a:r>
              <a:rPr lang="en-US" dirty="0">
                <a:hlinkClick r:id="rId2"/>
              </a:rPr>
              <a:t>Convolutional Neural Network</a:t>
            </a:r>
            <a:r>
              <a:rPr lang="en-US" dirty="0"/>
              <a:t>.</a:t>
            </a:r>
          </a:p>
          <a:p>
            <a:pPr algn="just"/>
            <a:endParaRPr lang="en-US" dirty="0"/>
          </a:p>
        </p:txBody>
      </p:sp>
    </p:spTree>
    <p:extLst>
      <p:ext uri="{BB962C8B-B14F-4D97-AF65-F5344CB8AC3E}">
        <p14:creationId xmlns:p14="http://schemas.microsoft.com/office/powerpoint/2010/main" val="284688262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573741" y="381000"/>
            <a:ext cx="7467600" cy="2230945"/>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2743200"/>
            <a:ext cx="7620000" cy="3886200"/>
          </a:xfrm>
          <a:prstGeom prst="rect">
            <a:avLst/>
          </a:prstGeom>
        </p:spPr>
      </p:pic>
    </p:spTree>
    <p:extLst>
      <p:ext uri="{BB962C8B-B14F-4D97-AF65-F5344CB8AC3E}">
        <p14:creationId xmlns:p14="http://schemas.microsoft.com/office/powerpoint/2010/main" val="8661975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868362"/>
          </a:xfrm>
        </p:spPr>
        <p:txBody>
          <a:bodyPr/>
          <a:lstStyle/>
          <a:p>
            <a:r>
              <a:rPr lang="en-US" b="1" dirty="0" err="1" smtClean="0">
                <a:solidFill>
                  <a:srgbClr val="00B0F0"/>
                </a:solidFill>
              </a:rPr>
              <a:t>AlexNet</a:t>
            </a:r>
            <a:endParaRPr lang="en-US" b="1" dirty="0">
              <a:solidFill>
                <a:srgbClr val="00B0F0"/>
              </a:solidFill>
            </a:endParaRPr>
          </a:p>
        </p:txBody>
      </p:sp>
      <p:sp>
        <p:nvSpPr>
          <p:cNvPr id="3" name="Content Placeholder 2"/>
          <p:cNvSpPr>
            <a:spLocks noGrp="1"/>
          </p:cNvSpPr>
          <p:nvPr>
            <p:ph sz="quarter" idx="1"/>
          </p:nvPr>
        </p:nvSpPr>
        <p:spPr>
          <a:xfrm>
            <a:off x="457200" y="1371600"/>
            <a:ext cx="7467600" cy="5102352"/>
          </a:xfrm>
        </p:spPr>
        <p:txBody>
          <a:bodyPr>
            <a:normAutofit lnSpcReduction="10000"/>
          </a:bodyPr>
          <a:lstStyle/>
          <a:p>
            <a:pPr algn="just"/>
            <a:r>
              <a:rPr lang="en-US" dirty="0" err="1"/>
              <a:t>AlexNet</a:t>
            </a:r>
            <a:r>
              <a:rPr lang="en-US" dirty="0"/>
              <a:t> architecture consists of 5 convolutional layers, 3 max-pooling layers, 2 normalization layers, 2 fully connected layers, and 1 </a:t>
            </a:r>
            <a:r>
              <a:rPr lang="en-US" dirty="0" err="1"/>
              <a:t>softmax</a:t>
            </a:r>
            <a:r>
              <a:rPr lang="en-US" dirty="0"/>
              <a:t> layer. </a:t>
            </a:r>
          </a:p>
          <a:p>
            <a:pPr algn="just"/>
            <a:r>
              <a:rPr lang="en-US" dirty="0" smtClean="0"/>
              <a:t>Each </a:t>
            </a:r>
            <a:r>
              <a:rPr lang="en-US" dirty="0"/>
              <a:t>convolutional layer consists of convolutional filters and a nonlinear activation function </a:t>
            </a:r>
            <a:r>
              <a:rPr lang="en-US" dirty="0" err="1"/>
              <a:t>ReLU</a:t>
            </a:r>
            <a:r>
              <a:rPr lang="en-US" dirty="0"/>
              <a:t>. </a:t>
            </a:r>
          </a:p>
          <a:p>
            <a:pPr algn="just"/>
            <a:r>
              <a:rPr lang="en-US" dirty="0" smtClean="0"/>
              <a:t>The </a:t>
            </a:r>
            <a:r>
              <a:rPr lang="en-US" dirty="0"/>
              <a:t>pooling layers are used to perform max pooling. </a:t>
            </a:r>
          </a:p>
          <a:p>
            <a:pPr algn="just"/>
            <a:r>
              <a:rPr lang="en-US" dirty="0" smtClean="0"/>
              <a:t>Input </a:t>
            </a:r>
            <a:r>
              <a:rPr lang="en-US" dirty="0"/>
              <a:t>size is fixed due to the presence of fully connected layers.</a:t>
            </a:r>
          </a:p>
          <a:p>
            <a:pPr algn="just"/>
            <a:r>
              <a:rPr lang="en-US" dirty="0" smtClean="0"/>
              <a:t>The </a:t>
            </a:r>
            <a:r>
              <a:rPr lang="en-US" dirty="0"/>
              <a:t>input size is mentioned at most of the places as 224x224x3 but due to some padding which happens it works out to be 227x227x3 </a:t>
            </a:r>
          </a:p>
          <a:p>
            <a:pPr algn="just"/>
            <a:r>
              <a:rPr lang="en-US" dirty="0" err="1" smtClean="0"/>
              <a:t>AlexNet</a:t>
            </a:r>
            <a:r>
              <a:rPr lang="en-US" dirty="0" smtClean="0"/>
              <a:t> </a:t>
            </a:r>
            <a:r>
              <a:rPr lang="en-US" dirty="0"/>
              <a:t>overall has 60 million parameters.</a:t>
            </a:r>
          </a:p>
          <a:p>
            <a:pPr algn="just"/>
            <a:endParaRPr lang="en-US" dirty="0"/>
          </a:p>
        </p:txBody>
      </p:sp>
    </p:spTree>
    <p:extLst>
      <p:ext uri="{BB962C8B-B14F-4D97-AF65-F5344CB8AC3E}">
        <p14:creationId xmlns:p14="http://schemas.microsoft.com/office/powerpoint/2010/main" val="4234921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solidFill>
                  <a:srgbClr val="00B0F0"/>
                </a:solidFill>
              </a:rPr>
              <a:t>AlexNet</a:t>
            </a:r>
            <a:endParaRPr lang="en-US" b="1" dirty="0">
              <a:solidFill>
                <a:srgbClr val="00B0F0"/>
              </a:solidFill>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304800" y="1981200"/>
            <a:ext cx="8360321" cy="3527010"/>
          </a:xfrm>
        </p:spPr>
      </p:pic>
    </p:spTree>
    <p:extLst>
      <p:ext uri="{BB962C8B-B14F-4D97-AF65-F5344CB8AC3E}">
        <p14:creationId xmlns:p14="http://schemas.microsoft.com/office/powerpoint/2010/main" val="99623454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639762"/>
          </a:xfrm>
        </p:spPr>
        <p:txBody>
          <a:bodyPr/>
          <a:lstStyle/>
          <a:p>
            <a:r>
              <a:rPr lang="en-US" b="1" dirty="0" smtClean="0">
                <a:solidFill>
                  <a:srgbClr val="00B0F0"/>
                </a:solidFill>
              </a:rPr>
              <a:t>VGG (</a:t>
            </a:r>
            <a:r>
              <a:rPr lang="en-US" i="1" dirty="0" smtClean="0"/>
              <a:t>Visual </a:t>
            </a:r>
            <a:r>
              <a:rPr lang="en-US" i="1" dirty="0"/>
              <a:t>Geometry </a:t>
            </a:r>
            <a:r>
              <a:rPr lang="en-US" i="1" dirty="0" smtClean="0"/>
              <a:t>Group)</a:t>
            </a:r>
            <a:endParaRPr lang="en-US" b="1" dirty="0">
              <a:solidFill>
                <a:srgbClr val="00B0F0"/>
              </a:solidFill>
            </a:endParaRPr>
          </a:p>
        </p:txBody>
      </p:sp>
      <p:sp>
        <p:nvSpPr>
          <p:cNvPr id="3" name="Content Placeholder 2"/>
          <p:cNvSpPr>
            <a:spLocks noGrp="1"/>
          </p:cNvSpPr>
          <p:nvPr>
            <p:ph sz="quarter" idx="1"/>
          </p:nvPr>
        </p:nvSpPr>
        <p:spPr>
          <a:xfrm>
            <a:off x="457200" y="1143000"/>
            <a:ext cx="7467600" cy="5330952"/>
          </a:xfrm>
        </p:spPr>
        <p:txBody>
          <a:bodyPr/>
          <a:lstStyle/>
          <a:p>
            <a:r>
              <a:rPr lang="en-US" b="1" dirty="0"/>
              <a:t>Why? </a:t>
            </a:r>
            <a:r>
              <a:rPr lang="en-US" dirty="0" err="1"/>
              <a:t>VGGNet</a:t>
            </a:r>
            <a:r>
              <a:rPr lang="en-US" dirty="0"/>
              <a:t> was born out of the need to reduce the </a:t>
            </a:r>
            <a:r>
              <a:rPr lang="en-US" dirty="0" smtClean="0"/>
              <a:t>No of </a:t>
            </a:r>
            <a:r>
              <a:rPr lang="en-US" dirty="0"/>
              <a:t>parameters in the CONV layers and improve on training time.</a:t>
            </a:r>
          </a:p>
          <a:p>
            <a:r>
              <a:rPr lang="en-US" b="1" dirty="0"/>
              <a:t>What? </a:t>
            </a:r>
            <a:r>
              <a:rPr lang="en-US" dirty="0"/>
              <a:t>There are multiple variants of </a:t>
            </a:r>
            <a:r>
              <a:rPr lang="en-US" dirty="0" err="1"/>
              <a:t>VGGNet</a:t>
            </a:r>
            <a:r>
              <a:rPr lang="en-US" dirty="0"/>
              <a:t> (VGG16, VGG19, etc.) which differ only in the total number of layers in the </a:t>
            </a:r>
            <a:r>
              <a:rPr lang="en-US" dirty="0" smtClean="0"/>
              <a:t>network.</a:t>
            </a:r>
          </a:p>
          <a:p>
            <a:pPr marL="0" indent="0">
              <a:buNone/>
            </a:pPr>
            <a:r>
              <a:rPr lang="en-US" dirty="0"/>
              <a:t>Unfortunately, there are two major drawbacks with </a:t>
            </a:r>
            <a:r>
              <a:rPr lang="en-US" dirty="0" err="1"/>
              <a:t>VGGNet</a:t>
            </a:r>
            <a:r>
              <a:rPr lang="en-US" dirty="0"/>
              <a:t>:</a:t>
            </a:r>
          </a:p>
          <a:p>
            <a:r>
              <a:rPr lang="en-US" dirty="0"/>
              <a:t>It is </a:t>
            </a:r>
            <a:r>
              <a:rPr lang="en-US" i="1" dirty="0"/>
              <a:t>painfully slow</a:t>
            </a:r>
            <a:r>
              <a:rPr lang="en-US" dirty="0"/>
              <a:t> to train.</a:t>
            </a:r>
          </a:p>
          <a:p>
            <a:r>
              <a:rPr lang="en-US" dirty="0"/>
              <a:t>The network architecture weights themselves are quite large (in terms of disk/bandwidth).</a:t>
            </a:r>
          </a:p>
          <a:p>
            <a:endParaRPr lang="en-US" dirty="0"/>
          </a:p>
          <a:p>
            <a:endParaRPr lang="en-US" dirty="0"/>
          </a:p>
        </p:txBody>
      </p:sp>
    </p:spTree>
    <p:extLst>
      <p:ext uri="{BB962C8B-B14F-4D97-AF65-F5344CB8AC3E}">
        <p14:creationId xmlns:p14="http://schemas.microsoft.com/office/powerpoint/2010/main" val="220667891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457200"/>
            <a:ext cx="7467600" cy="715962"/>
          </a:xfrm>
        </p:spPr>
        <p:txBody>
          <a:bodyPr/>
          <a:lstStyle/>
          <a:p>
            <a:r>
              <a:rPr lang="en-US" b="1" dirty="0" smtClean="0">
                <a:solidFill>
                  <a:srgbClr val="00B0F0"/>
                </a:solidFill>
              </a:rPr>
              <a:t>VGG-16</a:t>
            </a:r>
            <a:endParaRPr lang="en-US" b="1" dirty="0">
              <a:solidFill>
                <a:srgbClr val="00B0F0"/>
              </a:solidFill>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838200" y="1600201"/>
            <a:ext cx="6934200" cy="4495799"/>
          </a:xfrm>
        </p:spPr>
      </p:pic>
    </p:spTree>
    <p:extLst>
      <p:ext uri="{BB962C8B-B14F-4D97-AF65-F5344CB8AC3E}">
        <p14:creationId xmlns:p14="http://schemas.microsoft.com/office/powerpoint/2010/main" val="22723723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868362"/>
          </a:xfrm>
        </p:spPr>
        <p:txBody>
          <a:bodyPr/>
          <a:lstStyle/>
          <a:p>
            <a:r>
              <a:rPr lang="en-US" b="1" dirty="0" smtClean="0">
                <a:solidFill>
                  <a:srgbClr val="00B0F0"/>
                </a:solidFill>
              </a:rPr>
              <a:t>Transfer Learning</a:t>
            </a:r>
            <a:endParaRPr lang="en-US" b="1" dirty="0">
              <a:solidFill>
                <a:srgbClr val="00B0F0"/>
              </a:solidFill>
            </a:endParaRPr>
          </a:p>
        </p:txBody>
      </p:sp>
      <p:sp>
        <p:nvSpPr>
          <p:cNvPr id="3" name="Content Placeholder 2"/>
          <p:cNvSpPr>
            <a:spLocks noGrp="1"/>
          </p:cNvSpPr>
          <p:nvPr>
            <p:ph sz="quarter" idx="1"/>
          </p:nvPr>
        </p:nvSpPr>
        <p:spPr>
          <a:xfrm>
            <a:off x="457200" y="1295400"/>
            <a:ext cx="7467600" cy="5178552"/>
          </a:xfrm>
        </p:spPr>
        <p:txBody>
          <a:bodyPr/>
          <a:lstStyle/>
          <a:p>
            <a:pPr algn="just"/>
            <a:r>
              <a:rPr lang="en-US" b="1" dirty="0" smtClean="0"/>
              <a:t>Transfer </a:t>
            </a:r>
            <a:r>
              <a:rPr lang="en-US" b="1" dirty="0"/>
              <a:t>learning</a:t>
            </a:r>
            <a:r>
              <a:rPr lang="en-US" dirty="0"/>
              <a:t> is the improvement of </a:t>
            </a:r>
            <a:r>
              <a:rPr lang="en-US" b="1" dirty="0"/>
              <a:t>learning</a:t>
            </a:r>
            <a:r>
              <a:rPr lang="en-US" dirty="0"/>
              <a:t> in a new task through the </a:t>
            </a:r>
            <a:r>
              <a:rPr lang="en-US" b="1" dirty="0"/>
              <a:t>transfer</a:t>
            </a:r>
            <a:r>
              <a:rPr lang="en-US" dirty="0"/>
              <a:t> of knowledge from a related task </a:t>
            </a:r>
            <a:r>
              <a:rPr lang="en-US" dirty="0" smtClean="0"/>
              <a:t>that </a:t>
            </a:r>
            <a:r>
              <a:rPr lang="en-US" dirty="0"/>
              <a:t>has already been learned</a:t>
            </a:r>
            <a:r>
              <a:rPr lang="en-US" dirty="0" smtClean="0"/>
              <a:t>.</a:t>
            </a:r>
          </a:p>
          <a:p>
            <a:pPr algn="just"/>
            <a:r>
              <a:rPr lang="en-US" dirty="0">
                <a:solidFill>
                  <a:srgbClr val="FF0000"/>
                </a:solidFill>
              </a:rPr>
              <a:t>Know how to ride a motorbike </a:t>
            </a:r>
            <a:r>
              <a:rPr lang="en-US" dirty="0" smtClean="0">
                <a:solidFill>
                  <a:srgbClr val="FF0000"/>
                </a:solidFill>
                <a:sym typeface="Wingdings" pitchFamily="2" charset="2"/>
              </a:rPr>
              <a:t></a:t>
            </a:r>
            <a:r>
              <a:rPr lang="en-US" dirty="0">
                <a:solidFill>
                  <a:srgbClr val="FF0000"/>
                </a:solidFill>
                <a:sym typeface="Wingdings" pitchFamily="2" charset="2"/>
              </a:rPr>
              <a:t> </a:t>
            </a:r>
            <a:r>
              <a:rPr lang="en-US" dirty="0" smtClean="0">
                <a:solidFill>
                  <a:srgbClr val="FF0000"/>
                </a:solidFill>
              </a:rPr>
              <a:t>Learn </a:t>
            </a:r>
            <a:r>
              <a:rPr lang="en-US" dirty="0">
                <a:solidFill>
                  <a:srgbClr val="FF0000"/>
                </a:solidFill>
              </a:rPr>
              <a:t>how to ride a </a:t>
            </a:r>
            <a:r>
              <a:rPr lang="en-US" dirty="0" smtClean="0">
                <a:solidFill>
                  <a:srgbClr val="FF0000"/>
                </a:solidFill>
              </a:rPr>
              <a:t>car.</a:t>
            </a:r>
            <a:endParaRPr lang="en-US" dirty="0">
              <a:solidFill>
                <a:srgbClr val="FF0000"/>
              </a:solidFill>
            </a:endParaRPr>
          </a:p>
          <a:p>
            <a:pPr algn="just"/>
            <a:r>
              <a:rPr lang="en-US" dirty="0">
                <a:solidFill>
                  <a:srgbClr val="FF0000"/>
                </a:solidFill>
              </a:rPr>
              <a:t>Know math and </a:t>
            </a:r>
            <a:r>
              <a:rPr lang="en-US" dirty="0" smtClean="0">
                <a:solidFill>
                  <a:srgbClr val="FF0000"/>
                </a:solidFill>
              </a:rPr>
              <a:t>statistics </a:t>
            </a:r>
            <a:r>
              <a:rPr lang="en-US" dirty="0" smtClean="0">
                <a:solidFill>
                  <a:srgbClr val="FF0000"/>
                </a:solidFill>
                <a:sym typeface="Wingdings" pitchFamily="2" charset="2"/>
              </a:rPr>
              <a:t></a:t>
            </a:r>
            <a:r>
              <a:rPr lang="en-US" dirty="0" smtClean="0">
                <a:solidFill>
                  <a:srgbClr val="FF0000"/>
                </a:solidFill>
              </a:rPr>
              <a:t> </a:t>
            </a:r>
            <a:r>
              <a:rPr lang="en-US" dirty="0">
                <a:solidFill>
                  <a:srgbClr val="FF0000"/>
                </a:solidFill>
              </a:rPr>
              <a:t>Learn machine </a:t>
            </a:r>
            <a:r>
              <a:rPr lang="en-US" dirty="0" smtClean="0">
                <a:solidFill>
                  <a:srgbClr val="FF0000"/>
                </a:solidFill>
              </a:rPr>
              <a:t>learning.</a:t>
            </a:r>
            <a:endParaRPr lang="en-US" dirty="0">
              <a:solidFill>
                <a:srgbClr val="FF0000"/>
              </a:solidFill>
            </a:endParaRPr>
          </a:p>
          <a:p>
            <a:pPr algn="just"/>
            <a:r>
              <a:rPr lang="en-US" dirty="0" smtClean="0"/>
              <a:t>Transfer Learning is not a concept.</a:t>
            </a:r>
            <a:endParaRPr lang="en-US" dirty="0"/>
          </a:p>
        </p:txBody>
      </p:sp>
    </p:spTree>
    <p:extLst>
      <p:ext uri="{BB962C8B-B14F-4D97-AF65-F5344CB8AC3E}">
        <p14:creationId xmlns:p14="http://schemas.microsoft.com/office/powerpoint/2010/main" val="4271949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92162"/>
          </a:xfrm>
        </p:spPr>
        <p:txBody>
          <a:bodyPr/>
          <a:lstStyle/>
          <a:p>
            <a:r>
              <a:rPr lang="en-US" b="1" dirty="0" smtClean="0">
                <a:solidFill>
                  <a:srgbClr val="00B0F0"/>
                </a:solidFill>
              </a:rPr>
              <a:t>Pure CNN</a:t>
            </a:r>
            <a:endParaRPr lang="en-US" b="1" dirty="0">
              <a:solidFill>
                <a:srgbClr val="00B0F0"/>
              </a:solidFill>
            </a:endParaRPr>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695169" y="1600200"/>
            <a:ext cx="7491974" cy="4313237"/>
          </a:xfrm>
        </p:spPr>
      </p:pic>
    </p:spTree>
    <p:extLst>
      <p:ext uri="{BB962C8B-B14F-4D97-AF65-F5344CB8AC3E}">
        <p14:creationId xmlns:p14="http://schemas.microsoft.com/office/powerpoint/2010/main" val="30012272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685800"/>
            <a:ext cx="7467600" cy="5638800"/>
          </a:xfrm>
        </p:spPr>
        <p:txBody>
          <a:bodyPr>
            <a:normAutofit/>
          </a:bodyPr>
          <a:lstStyle/>
          <a:p>
            <a:r>
              <a:rPr lang="en-US" dirty="0"/>
              <a:t>What if we removed the last layer of the VGG16, which simply takes a probability for each of the 1000 classes in the </a:t>
            </a:r>
            <a:r>
              <a:rPr lang="en-US" dirty="0" err="1"/>
              <a:t>ImageNet</a:t>
            </a:r>
            <a:r>
              <a:rPr lang="en-US" dirty="0"/>
              <a:t> and replaces it with a layer that takes 10 probabilities</a:t>
            </a:r>
            <a:r>
              <a:rPr lang="en-US" dirty="0" smtClean="0"/>
              <a:t>?</a:t>
            </a:r>
          </a:p>
          <a:p>
            <a:r>
              <a:rPr lang="en-US" dirty="0" smtClean="0"/>
              <a:t> </a:t>
            </a:r>
            <a:r>
              <a:rPr lang="en-US" dirty="0"/>
              <a:t>D</a:t>
            </a:r>
            <a:r>
              <a:rPr lang="en-US" dirty="0" smtClean="0"/>
              <a:t>o </a:t>
            </a:r>
            <a:r>
              <a:rPr lang="en-US" dirty="0"/>
              <a:t>is change the classification stage, so that the last layer is one of 10 neurons (our CIFAR 10 has 10 classes) and then </a:t>
            </a:r>
            <a:r>
              <a:rPr lang="en-US" dirty="0" smtClean="0"/>
              <a:t> </a:t>
            </a:r>
            <a:r>
              <a:rPr lang="en-US" dirty="0"/>
              <a:t>will retrain the network allowing the weights of the fully connected layers to be changed, that is, the classification stage</a:t>
            </a:r>
            <a:r>
              <a:rPr lang="en-US" dirty="0" smtClean="0"/>
              <a:t>.</a:t>
            </a:r>
          </a:p>
          <a:p>
            <a:r>
              <a:rPr lang="en-US" dirty="0"/>
              <a:t>For this, </a:t>
            </a:r>
            <a:r>
              <a:rPr lang="en-US" dirty="0" smtClean="0"/>
              <a:t>to </a:t>
            </a:r>
            <a:r>
              <a:rPr lang="en-US" dirty="0"/>
              <a:t>initialize our network with the weights from the </a:t>
            </a:r>
            <a:r>
              <a:rPr lang="en-US" dirty="0" err="1"/>
              <a:t>ImageNet</a:t>
            </a:r>
            <a:r>
              <a:rPr lang="en-US" dirty="0"/>
              <a:t>, and then freeze all the convolutional and max-pooling layers so that they do not modify their weights, leaving only the fully connected ones free.</a:t>
            </a:r>
          </a:p>
        </p:txBody>
      </p:sp>
    </p:spTree>
    <p:extLst>
      <p:ext uri="{BB962C8B-B14F-4D97-AF65-F5344CB8AC3E}">
        <p14:creationId xmlns:p14="http://schemas.microsoft.com/office/powerpoint/2010/main" val="25303949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609600"/>
            <a:ext cx="7467600" cy="5864352"/>
          </a:xfrm>
        </p:spPr>
        <p:txBody>
          <a:bodyPr/>
          <a:lstStyle/>
          <a:p>
            <a:pPr algn="just"/>
            <a:r>
              <a:rPr lang="en-US" dirty="0"/>
              <a:t>Once this is done, we would start retraining. In this way, </a:t>
            </a:r>
            <a:r>
              <a:rPr lang="en-US" dirty="0" smtClean="0"/>
              <a:t>manage </a:t>
            </a:r>
            <a:r>
              <a:rPr lang="en-US" dirty="0"/>
              <a:t>to take advantage of the feature extraction stage of our network and only tune the final classifier to work better with our dataset. This is what is known as Transfer Learning </a:t>
            </a:r>
            <a:r>
              <a:rPr lang="en-US" dirty="0" smtClean="0"/>
              <a:t>because </a:t>
            </a:r>
            <a:r>
              <a:rPr lang="en-US" dirty="0"/>
              <a:t>take advantage of the knowledge of another problem to solve the one we are dealing with</a:t>
            </a:r>
            <a:r>
              <a:rPr lang="en-US" dirty="0" smtClean="0"/>
              <a:t>.</a:t>
            </a:r>
          </a:p>
          <a:p>
            <a:pPr algn="just"/>
            <a:r>
              <a:rPr lang="en-US" dirty="0"/>
              <a:t>This approach can also be done by saving the characteristics given by the last layer of max pooling and then putting that data into any classifier (SVM, SVM, Logistic Regression, Random Forest, decision trees</a:t>
            </a:r>
            <a:r>
              <a:rPr lang="en-US" dirty="0" smtClean="0"/>
              <a:t>, </a:t>
            </a:r>
            <a:r>
              <a:rPr lang="en-US" dirty="0" err="1"/>
              <a:t>etc</a:t>
            </a:r>
            <a:r>
              <a:rPr lang="en-US" dirty="0"/>
              <a:t>).</a:t>
            </a:r>
          </a:p>
        </p:txBody>
      </p:sp>
    </p:spTree>
    <p:extLst>
      <p:ext uri="{BB962C8B-B14F-4D97-AF65-F5344CB8AC3E}">
        <p14:creationId xmlns:p14="http://schemas.microsoft.com/office/powerpoint/2010/main" val="29101804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92162"/>
          </a:xfrm>
        </p:spPr>
        <p:txBody>
          <a:bodyPr>
            <a:normAutofit/>
          </a:bodyPr>
          <a:lstStyle/>
          <a:p>
            <a:r>
              <a:rPr lang="en-US" b="1" dirty="0" err="1" smtClean="0">
                <a:solidFill>
                  <a:srgbClr val="00B0F0"/>
                </a:solidFill>
              </a:rPr>
              <a:t>GoogLeNet</a:t>
            </a:r>
            <a:r>
              <a:rPr lang="en-US" b="1" dirty="0">
                <a:solidFill>
                  <a:srgbClr val="00B0F0"/>
                </a:solidFill>
              </a:rPr>
              <a:t> </a:t>
            </a:r>
            <a:r>
              <a:rPr lang="en-US" b="1" dirty="0" smtClean="0">
                <a:solidFill>
                  <a:srgbClr val="00B0F0"/>
                </a:solidFill>
              </a:rPr>
              <a:t>/ Inception</a:t>
            </a:r>
            <a:endParaRPr lang="en-US" b="1" dirty="0">
              <a:solidFill>
                <a:srgbClr val="00B0F0"/>
              </a:solidFill>
            </a:endParaRPr>
          </a:p>
        </p:txBody>
      </p:sp>
      <p:sp>
        <p:nvSpPr>
          <p:cNvPr id="3" name="Content Placeholder 2"/>
          <p:cNvSpPr>
            <a:spLocks noGrp="1"/>
          </p:cNvSpPr>
          <p:nvPr>
            <p:ph sz="quarter" idx="1"/>
          </p:nvPr>
        </p:nvSpPr>
        <p:spPr>
          <a:xfrm>
            <a:off x="457200" y="1295400"/>
            <a:ext cx="7467600" cy="5178552"/>
          </a:xfrm>
        </p:spPr>
        <p:txBody>
          <a:bodyPr/>
          <a:lstStyle/>
          <a:p>
            <a:pPr marL="0" indent="0">
              <a:buNone/>
            </a:pPr>
            <a:r>
              <a:rPr lang="en-US" dirty="0"/>
              <a:t>The Inception network was an important milestone in the development of CNN classifiers.</a:t>
            </a:r>
            <a:endParaRPr lang="en-US" dirty="0" smtClean="0"/>
          </a:p>
          <a:p>
            <a:pPr marL="0" indent="0">
              <a:buNone/>
            </a:pPr>
            <a:r>
              <a:rPr lang="en-US" dirty="0" smtClean="0"/>
              <a:t>The </a:t>
            </a:r>
            <a:r>
              <a:rPr lang="en-US" dirty="0"/>
              <a:t>popular versions are as follows:</a:t>
            </a:r>
          </a:p>
          <a:p>
            <a:pPr lvl="1"/>
            <a:r>
              <a:rPr lang="en-US" dirty="0"/>
              <a:t>Inception </a:t>
            </a:r>
            <a:r>
              <a:rPr lang="en-US" dirty="0" smtClean="0"/>
              <a:t>v1</a:t>
            </a:r>
            <a:endParaRPr lang="en-US" dirty="0"/>
          </a:p>
          <a:p>
            <a:pPr lvl="1"/>
            <a:r>
              <a:rPr lang="en-US" dirty="0"/>
              <a:t>Inception v2 </a:t>
            </a:r>
          </a:p>
          <a:p>
            <a:pPr lvl="1"/>
            <a:r>
              <a:rPr lang="en-US" dirty="0" smtClean="0"/>
              <a:t>Inception v3</a:t>
            </a:r>
            <a:endParaRPr lang="en-US" dirty="0"/>
          </a:p>
          <a:p>
            <a:pPr lvl="1"/>
            <a:r>
              <a:rPr lang="en-US" dirty="0"/>
              <a:t>Inception </a:t>
            </a:r>
            <a:r>
              <a:rPr lang="en-US" dirty="0" smtClean="0"/>
              <a:t>v4</a:t>
            </a:r>
            <a:endParaRPr lang="en-US" dirty="0"/>
          </a:p>
          <a:p>
            <a:pPr lvl="1"/>
            <a:r>
              <a:rPr lang="en-US" dirty="0" smtClean="0"/>
              <a:t>Inception-</a:t>
            </a:r>
            <a:r>
              <a:rPr lang="en-US" dirty="0" err="1" smtClean="0"/>
              <a:t>ResNet</a:t>
            </a:r>
            <a:endParaRPr lang="en-US" dirty="0"/>
          </a:p>
          <a:p>
            <a:r>
              <a:rPr lang="en-US" dirty="0"/>
              <a:t>Each version is an iterative improvement over the previous one.</a:t>
            </a:r>
          </a:p>
        </p:txBody>
      </p:sp>
    </p:spTree>
    <p:extLst>
      <p:ext uri="{BB962C8B-B14F-4D97-AF65-F5344CB8AC3E}">
        <p14:creationId xmlns:p14="http://schemas.microsoft.com/office/powerpoint/2010/main" val="20377040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15962"/>
          </a:xfrm>
        </p:spPr>
        <p:txBody>
          <a:bodyPr/>
          <a:lstStyle/>
          <a:p>
            <a:r>
              <a:rPr lang="en-US" b="1" dirty="0" smtClean="0">
                <a:solidFill>
                  <a:srgbClr val="00B0F0"/>
                </a:solidFill>
              </a:rPr>
              <a:t>Inception-v1</a:t>
            </a:r>
            <a:endParaRPr lang="en-US" b="1" dirty="0">
              <a:solidFill>
                <a:srgbClr val="00B0F0"/>
              </a:solidFill>
            </a:endParaRPr>
          </a:p>
        </p:txBody>
      </p:sp>
      <p:sp>
        <p:nvSpPr>
          <p:cNvPr id="3" name="Content Placeholder 2"/>
          <p:cNvSpPr>
            <a:spLocks noGrp="1"/>
          </p:cNvSpPr>
          <p:nvPr>
            <p:ph sz="quarter" idx="1"/>
          </p:nvPr>
        </p:nvSpPr>
        <p:spPr>
          <a:xfrm>
            <a:off x="457200" y="1219200"/>
            <a:ext cx="7467600" cy="5254752"/>
          </a:xfrm>
        </p:spPr>
        <p:txBody>
          <a:bodyPr>
            <a:normAutofit/>
          </a:bodyPr>
          <a:lstStyle/>
          <a:p>
            <a:pPr algn="just"/>
            <a:r>
              <a:rPr lang="en-US" b="1" dirty="0"/>
              <a:t>Architecture</a:t>
            </a:r>
            <a:r>
              <a:rPr lang="en-US" dirty="0"/>
              <a:t>: Inception-v1 heavily used the Network in Network approach and had  22 layers along with 5 million parameters.</a:t>
            </a:r>
          </a:p>
          <a:p>
            <a:pPr algn="just"/>
            <a:r>
              <a:rPr lang="en-US" b="1" dirty="0"/>
              <a:t>Year of Release</a:t>
            </a:r>
            <a:r>
              <a:rPr lang="en-US" dirty="0"/>
              <a:t>: 2014</a:t>
            </a:r>
          </a:p>
          <a:p>
            <a:pPr algn="just"/>
            <a:r>
              <a:rPr lang="en-US" b="1" dirty="0"/>
              <a:t>About</a:t>
            </a:r>
            <a:r>
              <a:rPr lang="en-US" dirty="0"/>
              <a:t>: This network was a result of a study on approximating sparse architectures. The strongest feature of this network was the improved usage of computer resources inside the neural network.</a:t>
            </a:r>
          </a:p>
          <a:p>
            <a:pPr algn="just"/>
            <a:r>
              <a:rPr lang="en-US" b="1" dirty="0"/>
              <a:t>USP</a:t>
            </a:r>
            <a:r>
              <a:rPr lang="en-US" dirty="0"/>
              <a:t>: Instead of stacking convolutional layers </a:t>
            </a:r>
            <a:r>
              <a:rPr lang="en-US" dirty="0" smtClean="0"/>
              <a:t>a top </a:t>
            </a:r>
            <a:r>
              <a:rPr lang="en-US" dirty="0"/>
              <a:t>each other, this network stacked dense modules which had convolutional layers within them.</a:t>
            </a:r>
          </a:p>
          <a:p>
            <a:pPr algn="just"/>
            <a:endParaRPr lang="en-US" dirty="0"/>
          </a:p>
        </p:txBody>
      </p:sp>
    </p:spTree>
    <p:extLst>
      <p:ext uri="{BB962C8B-B14F-4D97-AF65-F5344CB8AC3E}">
        <p14:creationId xmlns:p14="http://schemas.microsoft.com/office/powerpoint/2010/main" val="187437405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563562"/>
          </a:xfrm>
        </p:spPr>
        <p:txBody>
          <a:bodyPr/>
          <a:lstStyle/>
          <a:p>
            <a:r>
              <a:rPr lang="en-US" b="1" dirty="0" smtClean="0">
                <a:solidFill>
                  <a:srgbClr val="00B0F0"/>
                </a:solidFill>
              </a:rPr>
              <a:t>Inception-v3</a:t>
            </a:r>
            <a:endParaRPr lang="en-US" dirty="0"/>
          </a:p>
        </p:txBody>
      </p:sp>
      <p:sp>
        <p:nvSpPr>
          <p:cNvPr id="3" name="Content Placeholder 2"/>
          <p:cNvSpPr>
            <a:spLocks noGrp="1"/>
          </p:cNvSpPr>
          <p:nvPr>
            <p:ph sz="quarter" idx="1"/>
          </p:nvPr>
        </p:nvSpPr>
        <p:spPr>
          <a:xfrm>
            <a:off x="457200" y="1066800"/>
            <a:ext cx="7467600" cy="5407152"/>
          </a:xfrm>
        </p:spPr>
        <p:txBody>
          <a:bodyPr/>
          <a:lstStyle/>
          <a:p>
            <a:pPr algn="just"/>
            <a:r>
              <a:rPr lang="en-US" b="1" dirty="0"/>
              <a:t>Architecture</a:t>
            </a:r>
            <a:r>
              <a:rPr lang="en-US" dirty="0"/>
              <a:t>: A successor to Inception-v1, Inception v-3 had 24 million parameters and ran 48 layers deep.</a:t>
            </a:r>
          </a:p>
          <a:p>
            <a:pPr algn="just"/>
            <a:r>
              <a:rPr lang="en-US" b="1" dirty="0"/>
              <a:t>Year of Release</a:t>
            </a:r>
            <a:r>
              <a:rPr lang="en-US" dirty="0"/>
              <a:t>: 2015</a:t>
            </a:r>
          </a:p>
          <a:p>
            <a:pPr algn="just"/>
            <a:r>
              <a:rPr lang="en-US" b="1" dirty="0"/>
              <a:t>About:</a:t>
            </a:r>
            <a:r>
              <a:rPr lang="en-US" dirty="0"/>
              <a:t> Inception v3 could classify images into a total of 1000 categories, including keyboard, pencil, mouse, and many other animals. This model was trained on more than one million images from the </a:t>
            </a:r>
            <a:r>
              <a:rPr lang="en-US" dirty="0" err="1"/>
              <a:t>ImageNet</a:t>
            </a:r>
            <a:r>
              <a:rPr lang="en-US" dirty="0"/>
              <a:t> database.</a:t>
            </a:r>
          </a:p>
          <a:p>
            <a:pPr algn="just"/>
            <a:r>
              <a:rPr lang="en-US" b="1" dirty="0"/>
              <a:t>USP: </a:t>
            </a:r>
            <a:r>
              <a:rPr lang="en-US" dirty="0"/>
              <a:t>Inception v3 was among the first algorithms to use batch normalization. It also used the factorization method to have more efficient computations.</a:t>
            </a:r>
          </a:p>
          <a:p>
            <a:pPr marL="0" indent="0" algn="just">
              <a:buNone/>
            </a:pPr>
            <a:endParaRPr lang="en-US" dirty="0"/>
          </a:p>
        </p:txBody>
      </p:sp>
    </p:spTree>
    <p:extLst>
      <p:ext uri="{BB962C8B-B14F-4D97-AF65-F5344CB8AC3E}">
        <p14:creationId xmlns:p14="http://schemas.microsoft.com/office/powerpoint/2010/main" val="37129255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15962"/>
          </a:xfrm>
        </p:spPr>
        <p:txBody>
          <a:bodyPr/>
          <a:lstStyle/>
          <a:p>
            <a:r>
              <a:rPr lang="en-US" b="1" dirty="0" smtClean="0">
                <a:solidFill>
                  <a:srgbClr val="00B0F0"/>
                </a:solidFill>
              </a:rPr>
              <a:t>Inception-v4</a:t>
            </a:r>
            <a:endParaRPr lang="en-US" dirty="0"/>
          </a:p>
        </p:txBody>
      </p:sp>
      <p:sp>
        <p:nvSpPr>
          <p:cNvPr id="3" name="Content Placeholder 2"/>
          <p:cNvSpPr>
            <a:spLocks noGrp="1"/>
          </p:cNvSpPr>
          <p:nvPr>
            <p:ph sz="quarter" idx="1"/>
          </p:nvPr>
        </p:nvSpPr>
        <p:spPr/>
        <p:txBody>
          <a:bodyPr/>
          <a:lstStyle/>
          <a:p>
            <a:r>
              <a:rPr lang="en-US" b="1" dirty="0"/>
              <a:t>Architecture</a:t>
            </a:r>
            <a:r>
              <a:rPr lang="en-US" dirty="0"/>
              <a:t>: With 43 million parameters and an upgraded Stem module, Inception-v4 is touted to have a dramatically improved training speed due to residual connections.</a:t>
            </a:r>
          </a:p>
          <a:p>
            <a:r>
              <a:rPr lang="en-US" b="1" dirty="0"/>
              <a:t>Year of Release</a:t>
            </a:r>
            <a:r>
              <a:rPr lang="en-US" dirty="0"/>
              <a:t>: 2016</a:t>
            </a:r>
          </a:p>
          <a:p>
            <a:r>
              <a:rPr lang="en-US" b="1" dirty="0"/>
              <a:t>About:</a:t>
            </a:r>
            <a:r>
              <a:rPr lang="en-US" dirty="0"/>
              <a:t> Developed by Google researcher, Inception v4 had undergone uniform choices for each grid size.</a:t>
            </a:r>
          </a:p>
          <a:p>
            <a:r>
              <a:rPr lang="en-US" b="1" dirty="0"/>
              <a:t>USP</a:t>
            </a:r>
            <a:r>
              <a:rPr lang="en-US" dirty="0"/>
              <a:t>: deeper network, Stem improvements, and the same number of filters in every convolution block.</a:t>
            </a:r>
          </a:p>
          <a:p>
            <a:pPr marL="0" indent="0">
              <a:buNone/>
            </a:pPr>
            <a:endParaRPr lang="en-US" dirty="0"/>
          </a:p>
        </p:txBody>
      </p:sp>
    </p:spTree>
    <p:extLst>
      <p:ext uri="{BB962C8B-B14F-4D97-AF65-F5344CB8AC3E}">
        <p14:creationId xmlns:p14="http://schemas.microsoft.com/office/powerpoint/2010/main" val="272812630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639762"/>
          </a:xfrm>
        </p:spPr>
        <p:txBody>
          <a:bodyPr/>
          <a:lstStyle/>
          <a:p>
            <a:r>
              <a:rPr lang="en-US" b="1" dirty="0" err="1" smtClean="0">
                <a:solidFill>
                  <a:srgbClr val="00B0F0"/>
                </a:solidFill>
              </a:rPr>
              <a:t>ResNet</a:t>
            </a:r>
            <a:endParaRPr lang="en-US" b="1" dirty="0">
              <a:solidFill>
                <a:srgbClr val="00B0F0"/>
              </a:solidFill>
            </a:endParaRPr>
          </a:p>
        </p:txBody>
      </p:sp>
      <p:sp>
        <p:nvSpPr>
          <p:cNvPr id="3" name="Content Placeholder 2"/>
          <p:cNvSpPr>
            <a:spLocks noGrp="1"/>
          </p:cNvSpPr>
          <p:nvPr>
            <p:ph sz="quarter" idx="1"/>
          </p:nvPr>
        </p:nvSpPr>
        <p:spPr>
          <a:xfrm>
            <a:off x="457200" y="1219200"/>
            <a:ext cx="7467600" cy="5254752"/>
          </a:xfrm>
        </p:spPr>
        <p:txBody>
          <a:bodyPr>
            <a:normAutofit fontScale="92500"/>
          </a:bodyPr>
          <a:lstStyle/>
          <a:p>
            <a:pPr algn="just"/>
            <a:r>
              <a:rPr lang="en-US" dirty="0" err="1"/>
              <a:t>ResNet</a:t>
            </a:r>
            <a:r>
              <a:rPr lang="en-US" dirty="0"/>
              <a:t>, short for Residual Network is a specific type of neural </a:t>
            </a:r>
            <a:r>
              <a:rPr lang="en-US" dirty="0" smtClean="0"/>
              <a:t>network.</a:t>
            </a:r>
          </a:p>
          <a:p>
            <a:pPr algn="just"/>
            <a:r>
              <a:rPr lang="en-US" b="1" dirty="0"/>
              <a:t>Why?</a:t>
            </a:r>
            <a:r>
              <a:rPr lang="en-US" dirty="0"/>
              <a:t> Neural Networks are notorious for not being able to find a simpler mapping when it exists</a:t>
            </a:r>
            <a:r>
              <a:rPr lang="en-US" dirty="0" smtClean="0"/>
              <a:t>.</a:t>
            </a:r>
          </a:p>
          <a:p>
            <a:pPr algn="just"/>
            <a:r>
              <a:rPr lang="en-US" dirty="0"/>
              <a:t>Another example is adding more layers to an existing neural network</a:t>
            </a:r>
            <a:r>
              <a:rPr lang="en-US" dirty="0" smtClean="0"/>
              <a:t>. In </a:t>
            </a:r>
            <a:r>
              <a:rPr lang="en-US" dirty="0"/>
              <a:t>a network </a:t>
            </a:r>
            <a:r>
              <a:rPr lang="en-US" b="1" i="1" dirty="0"/>
              <a:t>f(x) </a:t>
            </a:r>
            <a:r>
              <a:rPr lang="en-US" dirty="0"/>
              <a:t>that has achieved an accuracy of </a:t>
            </a:r>
            <a:r>
              <a:rPr lang="en-US" i="1" dirty="0"/>
              <a:t>n%</a:t>
            </a:r>
            <a:r>
              <a:rPr lang="en-US" dirty="0"/>
              <a:t> on a data-set. Now adding more layers to this network </a:t>
            </a:r>
            <a:r>
              <a:rPr lang="en-US" b="1" i="1" dirty="0"/>
              <a:t>g(f(x))</a:t>
            </a:r>
            <a:r>
              <a:rPr lang="en-US" dirty="0"/>
              <a:t> should have at least an accuracy of </a:t>
            </a:r>
            <a:r>
              <a:rPr lang="en-US" i="1" dirty="0"/>
              <a:t>n%</a:t>
            </a:r>
            <a:r>
              <a:rPr lang="en-US" dirty="0"/>
              <a:t> i.e. in the worst case </a:t>
            </a:r>
            <a:r>
              <a:rPr lang="en-US" b="1" i="1" dirty="0"/>
              <a:t>g(.) </a:t>
            </a:r>
            <a:r>
              <a:rPr lang="en-US" dirty="0"/>
              <a:t>should be an identical mapping yielding the same accuracy as that of </a:t>
            </a:r>
            <a:r>
              <a:rPr lang="en-US" b="1" i="1" dirty="0"/>
              <a:t>f(x)</a:t>
            </a:r>
            <a:r>
              <a:rPr lang="en-US" dirty="0"/>
              <a:t> if not more. </a:t>
            </a:r>
            <a:endParaRPr lang="en-US" dirty="0" smtClean="0"/>
          </a:p>
          <a:p>
            <a:pPr algn="just"/>
            <a:r>
              <a:rPr lang="en-US" dirty="0" smtClean="0"/>
              <a:t>But </a:t>
            </a:r>
            <a:r>
              <a:rPr lang="en-US" dirty="0"/>
              <a:t>unfortunately, that is not the case. Experiments have shown that the accuracy decreases by adding more layers to the network.</a:t>
            </a:r>
          </a:p>
          <a:p>
            <a:pPr algn="just"/>
            <a:endParaRPr lang="en-US" dirty="0"/>
          </a:p>
        </p:txBody>
      </p:sp>
    </p:spTree>
    <p:extLst>
      <p:ext uri="{BB962C8B-B14F-4D97-AF65-F5344CB8AC3E}">
        <p14:creationId xmlns:p14="http://schemas.microsoft.com/office/powerpoint/2010/main" val="390392633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914400"/>
            <a:ext cx="7467600" cy="5559552"/>
          </a:xfrm>
        </p:spPr>
        <p:txBody>
          <a:bodyPr>
            <a:normAutofit/>
          </a:bodyPr>
          <a:lstStyle/>
          <a:p>
            <a:pPr algn="just"/>
            <a:r>
              <a:rPr lang="en-US" b="1" dirty="0"/>
              <a:t>Architecture: </a:t>
            </a:r>
            <a:r>
              <a:rPr lang="en-US" dirty="0"/>
              <a:t>consisting of 50 layers of </a:t>
            </a:r>
            <a:r>
              <a:rPr lang="en-US" dirty="0" err="1"/>
              <a:t>ResNet</a:t>
            </a:r>
            <a:r>
              <a:rPr lang="en-US" dirty="0"/>
              <a:t> blocks (each block having 2 or 3 convolutional layers), </a:t>
            </a:r>
            <a:r>
              <a:rPr lang="en-US" dirty="0" err="1"/>
              <a:t>ResNet</a:t>
            </a:r>
            <a:r>
              <a:rPr lang="en-US" dirty="0"/>
              <a:t> 50 had 26 million parameters.</a:t>
            </a:r>
          </a:p>
          <a:p>
            <a:pPr algn="just"/>
            <a:r>
              <a:rPr lang="en-US" b="1" dirty="0"/>
              <a:t>Year of Release</a:t>
            </a:r>
            <a:r>
              <a:rPr lang="en-US" dirty="0"/>
              <a:t>: 2015</a:t>
            </a:r>
          </a:p>
          <a:p>
            <a:pPr algn="just"/>
            <a:r>
              <a:rPr lang="en-US" b="1" dirty="0"/>
              <a:t>About: </a:t>
            </a:r>
            <a:r>
              <a:rPr lang="en-US" dirty="0"/>
              <a:t>The basic building blocks for ResNet-50 are convolutional and identity blocks. To address the degradation in accuracy, Microsoft researchers added skip connection ability.</a:t>
            </a:r>
          </a:p>
          <a:p>
            <a:pPr algn="just"/>
            <a:r>
              <a:rPr lang="en-US" b="1" dirty="0"/>
              <a:t>USP</a:t>
            </a:r>
            <a:r>
              <a:rPr lang="en-US" dirty="0"/>
              <a:t>: ResNet-50 popularized skip connection and provided a way for developers to build even deeper CNNs without compromising accuracy. Also, ResNet-50 was among the first CNNs to have the batch normalization feature.</a:t>
            </a:r>
          </a:p>
          <a:p>
            <a:pPr algn="just"/>
            <a:endParaRPr lang="en-US" dirty="0"/>
          </a:p>
        </p:txBody>
      </p:sp>
    </p:spTree>
    <p:extLst>
      <p:ext uri="{BB962C8B-B14F-4D97-AF65-F5344CB8AC3E}">
        <p14:creationId xmlns:p14="http://schemas.microsoft.com/office/powerpoint/2010/main" val="183867588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639762"/>
          </a:xfrm>
        </p:spPr>
        <p:txBody>
          <a:bodyPr>
            <a:normAutofit/>
          </a:bodyPr>
          <a:lstStyle/>
          <a:p>
            <a:r>
              <a:rPr lang="en-US" b="1" dirty="0" err="1" smtClean="0">
                <a:solidFill>
                  <a:srgbClr val="00B0F0"/>
                </a:solidFill>
              </a:rPr>
              <a:t>ResNET</a:t>
            </a:r>
            <a:endParaRPr lang="en-US" b="1" dirty="0">
              <a:solidFill>
                <a:srgbClr val="00B0F0"/>
              </a:solidFill>
            </a:endParaRPr>
          </a:p>
        </p:txBody>
      </p:sp>
      <p:sp>
        <p:nvSpPr>
          <p:cNvPr id="3" name="Content Placeholder 2"/>
          <p:cNvSpPr>
            <a:spLocks noGrp="1"/>
          </p:cNvSpPr>
          <p:nvPr>
            <p:ph sz="quarter" idx="1"/>
          </p:nvPr>
        </p:nvSpPr>
        <p:spPr>
          <a:xfrm>
            <a:off x="457200" y="1066800"/>
            <a:ext cx="7467600" cy="5407152"/>
          </a:xfrm>
        </p:spPr>
        <p:txBody>
          <a:bodyPr/>
          <a:lstStyle/>
          <a:p>
            <a:pPr algn="just"/>
            <a:r>
              <a:rPr lang="en-US" b="1" dirty="0"/>
              <a:t>What?</a:t>
            </a:r>
            <a:r>
              <a:rPr lang="en-US" dirty="0"/>
              <a:t> There are multiple versions of </a:t>
            </a:r>
            <a:r>
              <a:rPr lang="en-US" dirty="0" err="1"/>
              <a:t>ResNetXX</a:t>
            </a:r>
            <a:r>
              <a:rPr lang="en-US" dirty="0"/>
              <a:t> architectures where ‘XX’ denotes the number of layers. The most commonly used ones are ResNet50 and ResNet101. Since the vanishing gradient problem was taken care </a:t>
            </a:r>
            <a:r>
              <a:rPr lang="en-US" dirty="0" smtClean="0"/>
              <a:t>of, </a:t>
            </a:r>
            <a:r>
              <a:rPr lang="en-US" dirty="0"/>
              <a:t>CNN started to get deeper and deeper</a:t>
            </a:r>
            <a:r>
              <a:rPr lang="en-US" dirty="0" smtClean="0"/>
              <a:t>.</a:t>
            </a:r>
          </a:p>
          <a:p>
            <a:pPr marL="0" indent="0" algn="just">
              <a:buNone/>
            </a:pPr>
            <a:endParaRPr lang="en-US" dirty="0" smtClean="0"/>
          </a:p>
          <a:p>
            <a:pPr algn="just"/>
            <a:r>
              <a:rPr lang="en-US" b="1" dirty="0"/>
              <a:t>How?</a:t>
            </a:r>
            <a:r>
              <a:rPr lang="en-US" dirty="0"/>
              <a:t> </a:t>
            </a:r>
            <a:r>
              <a:rPr lang="en-US" dirty="0" err="1" smtClean="0"/>
              <a:t>ResNet</a:t>
            </a:r>
            <a:r>
              <a:rPr lang="en-US" dirty="0" smtClean="0"/>
              <a:t> </a:t>
            </a:r>
            <a:r>
              <a:rPr lang="en-US" dirty="0"/>
              <a:t>architecture makes use of shortcut connections to solve the vanishing gradient problem. The basic building block of </a:t>
            </a:r>
            <a:r>
              <a:rPr lang="en-US" dirty="0" err="1"/>
              <a:t>ResNet</a:t>
            </a:r>
            <a:r>
              <a:rPr lang="en-US" dirty="0"/>
              <a:t> is a Residual block that is repeated throughout the network.</a:t>
            </a:r>
          </a:p>
        </p:txBody>
      </p:sp>
    </p:spTree>
    <p:extLst>
      <p:ext uri="{BB962C8B-B14F-4D97-AF65-F5344CB8AC3E}">
        <p14:creationId xmlns:p14="http://schemas.microsoft.com/office/powerpoint/2010/main" val="12938665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609600"/>
            <a:ext cx="7696200" cy="5864352"/>
          </a:xfrm>
        </p:spPr>
        <p:txBody>
          <a:bodyPr>
            <a:normAutofit/>
          </a:bodyPr>
          <a:lstStyle/>
          <a:p>
            <a:pPr algn="just"/>
            <a:r>
              <a:rPr lang="en-US" dirty="0"/>
              <a:t>Neural networks are initialized with random weights (usually) that after a series of epochs reach some values that allow us to properly classify our input images.</a:t>
            </a:r>
          </a:p>
          <a:p>
            <a:pPr algn="just"/>
            <a:r>
              <a:rPr lang="en-US" dirty="0"/>
              <a:t>What would happen if we could initialize those weights to certain values that </a:t>
            </a:r>
            <a:r>
              <a:rPr lang="en-US" dirty="0" smtClean="0"/>
              <a:t> </a:t>
            </a:r>
            <a:r>
              <a:rPr lang="en-US" dirty="0"/>
              <a:t>know beforehand that are already good to classify a certain dataset?</a:t>
            </a:r>
          </a:p>
          <a:p>
            <a:pPr algn="just"/>
            <a:r>
              <a:rPr lang="en-US" dirty="0"/>
              <a:t>In this way, </a:t>
            </a:r>
            <a:r>
              <a:rPr lang="en-US" dirty="0" smtClean="0"/>
              <a:t>would </a:t>
            </a:r>
            <a:r>
              <a:rPr lang="en-US" dirty="0">
                <a:solidFill>
                  <a:srgbClr val="FF0000"/>
                </a:solidFill>
              </a:rPr>
              <a:t>not need </a:t>
            </a:r>
            <a:r>
              <a:rPr lang="en-US" dirty="0"/>
              <a:t>a dataset as big as if </a:t>
            </a:r>
            <a:r>
              <a:rPr lang="en-US" dirty="0" smtClean="0"/>
              <a:t> </a:t>
            </a:r>
            <a:r>
              <a:rPr lang="en-US" dirty="0"/>
              <a:t>were to </a:t>
            </a:r>
            <a:r>
              <a:rPr lang="en-US" dirty="0">
                <a:solidFill>
                  <a:srgbClr val="FF0000"/>
                </a:solidFill>
              </a:rPr>
              <a:t>train a network from zero </a:t>
            </a:r>
            <a:r>
              <a:rPr lang="en-US" dirty="0"/>
              <a:t>(from hundreds of thousands or even millions of images we could go to a few thousands) nor would </a:t>
            </a:r>
            <a:r>
              <a:rPr lang="en-US" dirty="0" smtClean="0"/>
              <a:t> </a:t>
            </a:r>
            <a:r>
              <a:rPr lang="en-US" dirty="0"/>
              <a:t>need to wait a good number of epochs for the weights to take good values for the classification, they would have it much easier due to their initialization.</a:t>
            </a:r>
          </a:p>
          <a:p>
            <a:pPr marL="0" indent="0" algn="just">
              <a:buNone/>
            </a:pPr>
            <a:endParaRPr lang="en-US" dirty="0"/>
          </a:p>
        </p:txBody>
      </p:sp>
    </p:spTree>
    <p:extLst>
      <p:ext uri="{BB962C8B-B14F-4D97-AF65-F5344CB8AC3E}">
        <p14:creationId xmlns:p14="http://schemas.microsoft.com/office/powerpoint/2010/main" val="344226639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762000" y="533400"/>
            <a:ext cx="7391400" cy="5711825"/>
          </a:xfrm>
        </p:spPr>
      </p:pic>
    </p:spTree>
    <p:extLst>
      <p:ext uri="{BB962C8B-B14F-4D97-AF65-F5344CB8AC3E}">
        <p14:creationId xmlns:p14="http://schemas.microsoft.com/office/powerpoint/2010/main" val="126717370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15962"/>
          </a:xfrm>
        </p:spPr>
        <p:txBody>
          <a:bodyPr>
            <a:normAutofit fontScale="90000"/>
          </a:bodyPr>
          <a:lstStyle/>
          <a:p>
            <a:r>
              <a:rPr lang="en-US" b="1" dirty="0" err="1" smtClean="0">
                <a:solidFill>
                  <a:srgbClr val="00B0F0"/>
                </a:solidFill>
              </a:rPr>
              <a:t>Xception</a:t>
            </a:r>
            <a:r>
              <a:rPr lang="en-US" b="1" dirty="0" smtClean="0">
                <a:solidFill>
                  <a:srgbClr val="00B0F0"/>
                </a:solidFill>
              </a:rPr>
              <a:t> </a:t>
            </a:r>
            <a:r>
              <a:rPr lang="en-US" b="1" dirty="0" smtClean="0">
                <a:solidFill>
                  <a:schemeClr val="tx1"/>
                </a:solidFill>
              </a:rPr>
              <a:t>(</a:t>
            </a:r>
            <a:r>
              <a:rPr lang="en-US" dirty="0" smtClean="0"/>
              <a:t>Extreme version </a:t>
            </a:r>
            <a:r>
              <a:rPr lang="en-US" dirty="0"/>
              <a:t>of </a:t>
            </a:r>
            <a:r>
              <a:rPr lang="en-US" dirty="0" smtClean="0"/>
              <a:t>Inception)</a:t>
            </a:r>
            <a:endParaRPr lang="en-US" b="1" dirty="0">
              <a:solidFill>
                <a:srgbClr val="00B0F0"/>
              </a:solidFill>
            </a:endParaRPr>
          </a:p>
        </p:txBody>
      </p:sp>
      <p:sp>
        <p:nvSpPr>
          <p:cNvPr id="3" name="Content Placeholder 2"/>
          <p:cNvSpPr>
            <a:spLocks noGrp="1"/>
          </p:cNvSpPr>
          <p:nvPr>
            <p:ph sz="quarter" idx="1"/>
          </p:nvPr>
        </p:nvSpPr>
        <p:spPr>
          <a:xfrm>
            <a:off x="457200" y="1371600"/>
            <a:ext cx="7467600" cy="5102352"/>
          </a:xfrm>
        </p:spPr>
        <p:txBody>
          <a:bodyPr>
            <a:normAutofit lnSpcReduction="10000"/>
          </a:bodyPr>
          <a:lstStyle/>
          <a:p>
            <a:pPr algn="just"/>
            <a:r>
              <a:rPr lang="en-US" dirty="0" err="1"/>
              <a:t>Xception</a:t>
            </a:r>
            <a:r>
              <a:rPr lang="en-US" dirty="0"/>
              <a:t> is an extension of the Inception architecture which replaces the standard Inception modules with </a:t>
            </a:r>
            <a:r>
              <a:rPr lang="en-US" dirty="0" err="1"/>
              <a:t>depthwise</a:t>
            </a:r>
            <a:r>
              <a:rPr lang="en-US" dirty="0"/>
              <a:t> separable convolutions</a:t>
            </a:r>
            <a:r>
              <a:rPr lang="en-US" dirty="0" smtClean="0"/>
              <a:t>.</a:t>
            </a:r>
          </a:p>
          <a:p>
            <a:pPr algn="just"/>
            <a:r>
              <a:rPr lang="en-US" dirty="0"/>
              <a:t>The data first goes through the entry flow, then through the middle flow which is repeated eight times, and finally through the exit flow. Note that all Convolution and </a:t>
            </a:r>
            <a:r>
              <a:rPr lang="en-US" dirty="0" err="1"/>
              <a:t>SeparableConvolution</a:t>
            </a:r>
            <a:r>
              <a:rPr lang="en-US" dirty="0"/>
              <a:t> layers are followed by batch normalization.</a:t>
            </a:r>
          </a:p>
          <a:p>
            <a:pPr marL="0" indent="0" algn="just">
              <a:buNone/>
            </a:pPr>
            <a:r>
              <a:rPr lang="en-US" dirty="0" err="1"/>
              <a:t>XCeption</a:t>
            </a:r>
            <a:r>
              <a:rPr lang="en-US" dirty="0"/>
              <a:t> is an efficient architecture that relies on two main points :</a:t>
            </a:r>
          </a:p>
          <a:p>
            <a:pPr algn="just"/>
            <a:r>
              <a:rPr lang="en-US" dirty="0" err="1"/>
              <a:t>Depthwise</a:t>
            </a:r>
            <a:r>
              <a:rPr lang="en-US" dirty="0"/>
              <a:t> Separable Convolution</a:t>
            </a:r>
          </a:p>
          <a:p>
            <a:pPr algn="just"/>
            <a:r>
              <a:rPr lang="en-US" dirty="0"/>
              <a:t>Shortcuts between Convolution blocks as in </a:t>
            </a:r>
            <a:r>
              <a:rPr lang="en-US" dirty="0" err="1" smtClean="0"/>
              <a:t>ResNet</a:t>
            </a:r>
            <a:endParaRPr lang="en-US" dirty="0" smtClean="0"/>
          </a:p>
          <a:p>
            <a:pPr algn="just"/>
            <a:endParaRPr lang="en-US" dirty="0"/>
          </a:p>
        </p:txBody>
      </p:sp>
    </p:spTree>
    <p:extLst>
      <p:ext uri="{BB962C8B-B14F-4D97-AF65-F5344CB8AC3E}">
        <p14:creationId xmlns:p14="http://schemas.microsoft.com/office/powerpoint/2010/main" val="167888208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868362"/>
          </a:xfrm>
        </p:spPr>
        <p:txBody>
          <a:bodyPr/>
          <a:lstStyle/>
          <a:p>
            <a:r>
              <a:rPr lang="en-US" b="1" dirty="0" err="1">
                <a:solidFill>
                  <a:srgbClr val="00B0F0"/>
                </a:solidFill>
              </a:rPr>
              <a:t>Depthwise</a:t>
            </a:r>
            <a:r>
              <a:rPr lang="en-US" b="1" dirty="0">
                <a:solidFill>
                  <a:srgbClr val="00B0F0"/>
                </a:solidFill>
              </a:rPr>
              <a:t> </a:t>
            </a:r>
            <a:r>
              <a:rPr lang="en-US" b="1" dirty="0" smtClean="0">
                <a:solidFill>
                  <a:srgbClr val="00B0F0"/>
                </a:solidFill>
              </a:rPr>
              <a:t>Convolution</a:t>
            </a:r>
            <a:endParaRPr lang="en-US" b="1" dirty="0">
              <a:solidFill>
                <a:srgbClr val="00B0F0"/>
              </a:solidFill>
            </a:endParaRPr>
          </a:p>
        </p:txBody>
      </p:sp>
      <p:sp>
        <p:nvSpPr>
          <p:cNvPr id="3" name="Content Placeholder 2"/>
          <p:cNvSpPr>
            <a:spLocks noGrp="1"/>
          </p:cNvSpPr>
          <p:nvPr>
            <p:ph sz="quarter" idx="1"/>
          </p:nvPr>
        </p:nvSpPr>
        <p:spPr>
          <a:xfrm>
            <a:off x="495300" y="1447800"/>
            <a:ext cx="7467600" cy="4873752"/>
          </a:xfrm>
        </p:spPr>
        <p:txBody>
          <a:bodyPr/>
          <a:lstStyle/>
          <a:p>
            <a:r>
              <a:rPr lang="en-US" dirty="0" err="1"/>
              <a:t>Depthwise</a:t>
            </a:r>
            <a:r>
              <a:rPr lang="en-US" dirty="0"/>
              <a:t> Convolution is a first step in which instead of applying convolution of size </a:t>
            </a:r>
            <a:r>
              <a:rPr lang="en-US" dirty="0" err="1" smtClean="0"/>
              <a:t>d×d×C</a:t>
            </a:r>
            <a:r>
              <a:rPr lang="en-US" dirty="0" smtClean="0"/>
              <a:t>, </a:t>
            </a:r>
            <a:r>
              <a:rPr lang="en-US" dirty="0"/>
              <a:t>we apply a convolution of size </a:t>
            </a:r>
            <a:r>
              <a:rPr lang="en-US" dirty="0" smtClean="0"/>
              <a:t>d×d×1. </a:t>
            </a:r>
            <a:r>
              <a:rPr lang="en-US" dirty="0"/>
              <a:t>In other words, </a:t>
            </a:r>
            <a:r>
              <a:rPr lang="en-US" dirty="0" smtClean="0"/>
              <a:t>don’t </a:t>
            </a:r>
            <a:r>
              <a:rPr lang="en-US" dirty="0"/>
              <a:t>make the convolution computation over all the channels, but only 1 by 1</a:t>
            </a:r>
            <a:r>
              <a:rPr lang="en-US" dirty="0" smtClean="0"/>
              <a:t>.</a:t>
            </a:r>
          </a:p>
          <a:p>
            <a:r>
              <a:rPr lang="en-US" dirty="0"/>
              <a:t>This creates a first volume that has size </a:t>
            </a:r>
            <a:r>
              <a:rPr lang="en-US" dirty="0" smtClean="0"/>
              <a:t>K×K×C , </a:t>
            </a:r>
            <a:r>
              <a:rPr lang="en-US" dirty="0"/>
              <a:t>and not </a:t>
            </a:r>
            <a:r>
              <a:rPr lang="en-US" dirty="0" smtClean="0"/>
              <a:t>K×K×N as </a:t>
            </a:r>
            <a:r>
              <a:rPr lang="en-US" dirty="0"/>
              <a:t>before. Indeed, so far,  </a:t>
            </a:r>
            <a:r>
              <a:rPr lang="en-US" dirty="0" smtClean="0"/>
              <a:t>only </a:t>
            </a:r>
            <a:r>
              <a:rPr lang="en-US" dirty="0"/>
              <a:t>made the convolution operation for 1 kernel /filter of the convolution, not for NN of them.</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71800" y="5029200"/>
            <a:ext cx="2514600" cy="1447800"/>
          </a:xfrm>
          <a:prstGeom prst="rect">
            <a:avLst/>
          </a:prstGeom>
        </p:spPr>
      </p:pic>
    </p:spTree>
    <p:extLst>
      <p:ext uri="{BB962C8B-B14F-4D97-AF65-F5344CB8AC3E}">
        <p14:creationId xmlns:p14="http://schemas.microsoft.com/office/powerpoint/2010/main" val="396216500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solidFill>
                  <a:srgbClr val="00B0F0"/>
                </a:solidFill>
              </a:rPr>
              <a:t>Pointwise</a:t>
            </a:r>
            <a:r>
              <a:rPr lang="en-US" b="1" dirty="0">
                <a:solidFill>
                  <a:srgbClr val="00B0F0"/>
                </a:solidFill>
              </a:rPr>
              <a:t> Convolution</a:t>
            </a:r>
            <a:br>
              <a:rPr lang="en-US" b="1" dirty="0">
                <a:solidFill>
                  <a:srgbClr val="00B0F0"/>
                </a:solidFill>
              </a:rPr>
            </a:br>
            <a:endParaRPr lang="en-US" b="1" dirty="0">
              <a:solidFill>
                <a:srgbClr val="00B0F0"/>
              </a:solidFill>
            </a:endParaRPr>
          </a:p>
        </p:txBody>
      </p:sp>
      <p:sp>
        <p:nvSpPr>
          <p:cNvPr id="3" name="Content Placeholder 2"/>
          <p:cNvSpPr>
            <a:spLocks noGrp="1"/>
          </p:cNvSpPr>
          <p:nvPr>
            <p:ph sz="quarter" idx="1"/>
          </p:nvPr>
        </p:nvSpPr>
        <p:spPr/>
        <p:txBody>
          <a:bodyPr/>
          <a:lstStyle/>
          <a:p>
            <a:r>
              <a:rPr lang="en-US" dirty="0" err="1"/>
              <a:t>Pointwise</a:t>
            </a:r>
            <a:r>
              <a:rPr lang="en-US" dirty="0"/>
              <a:t> convolution operates a classical convolution, with size 1×1×N1×1×N over the K×K×CK×K×C volume. This allows creating a volume of shape K×K×NK×K×N, as previously</a:t>
            </a:r>
            <a:r>
              <a:rPr lang="en-US" dirty="0" smtClean="0"/>
              <a:t>.</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3429000"/>
            <a:ext cx="5929745" cy="2329543"/>
          </a:xfrm>
          <a:prstGeom prst="rect">
            <a:avLst/>
          </a:prstGeom>
        </p:spPr>
      </p:pic>
    </p:spTree>
    <p:extLst>
      <p:ext uri="{BB962C8B-B14F-4D97-AF65-F5344CB8AC3E}">
        <p14:creationId xmlns:p14="http://schemas.microsoft.com/office/powerpoint/2010/main" val="61319194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447800" y="304800"/>
            <a:ext cx="5715000" cy="358139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4114800"/>
            <a:ext cx="5691376" cy="2648695"/>
          </a:xfrm>
          <a:prstGeom prst="rect">
            <a:avLst/>
          </a:prstGeom>
        </p:spPr>
      </p:pic>
    </p:spTree>
    <p:extLst>
      <p:ext uri="{BB962C8B-B14F-4D97-AF65-F5344CB8AC3E}">
        <p14:creationId xmlns:p14="http://schemas.microsoft.com/office/powerpoint/2010/main" val="120385327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838200"/>
            <a:ext cx="7467600" cy="5867400"/>
          </a:xfrm>
        </p:spPr>
        <p:txBody>
          <a:bodyPr/>
          <a:lstStyle/>
          <a:p>
            <a:r>
              <a:rPr lang="en-US" b="1" dirty="0"/>
              <a:t>Architecture:</a:t>
            </a:r>
            <a:r>
              <a:rPr lang="en-US" dirty="0"/>
              <a:t> </a:t>
            </a:r>
            <a:r>
              <a:rPr lang="en-US" dirty="0" err="1"/>
              <a:t>Xception</a:t>
            </a:r>
            <a:r>
              <a:rPr lang="en-US" dirty="0"/>
              <a:t> was 71 layers deep and had 23 million parameters. It was based on Inception-v3.</a:t>
            </a:r>
          </a:p>
          <a:p>
            <a:r>
              <a:rPr lang="en-US" b="1" dirty="0"/>
              <a:t>Year of Release</a:t>
            </a:r>
            <a:r>
              <a:rPr lang="en-US" dirty="0"/>
              <a:t>: 2016</a:t>
            </a:r>
          </a:p>
          <a:p>
            <a:r>
              <a:rPr lang="en-US" b="1" dirty="0"/>
              <a:t>About:</a:t>
            </a:r>
            <a:r>
              <a:rPr lang="en-US" dirty="0"/>
              <a:t> </a:t>
            </a:r>
            <a:r>
              <a:rPr lang="en-US" dirty="0" err="1"/>
              <a:t>Xception</a:t>
            </a:r>
            <a:r>
              <a:rPr lang="en-US" dirty="0"/>
              <a:t> was heavily inspired by Inception-v3, albeit it replaced convolutional blocks with depth-wise separable convolutions.</a:t>
            </a:r>
          </a:p>
          <a:p>
            <a:r>
              <a:rPr lang="en-US" b="1" dirty="0"/>
              <a:t>USP</a:t>
            </a:r>
            <a:r>
              <a:rPr lang="en-US" dirty="0"/>
              <a:t>: </a:t>
            </a:r>
            <a:r>
              <a:rPr lang="en-US" dirty="0" err="1"/>
              <a:t>Xception</a:t>
            </a:r>
            <a:r>
              <a:rPr lang="en-US" dirty="0"/>
              <a:t> practically is a CNN based solely on depth-wise separable convolutional layers</a:t>
            </a:r>
          </a:p>
          <a:p>
            <a:endParaRPr lang="en-US" dirty="0"/>
          </a:p>
        </p:txBody>
      </p:sp>
    </p:spTree>
    <p:extLst>
      <p:ext uri="{BB962C8B-B14F-4D97-AF65-F5344CB8AC3E}">
        <p14:creationId xmlns:p14="http://schemas.microsoft.com/office/powerpoint/2010/main" val="7008772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sz="quarter" idx="1"/>
          </p:nvPr>
        </p:nvPicPr>
        <p:blipFill>
          <a:blip r:embed="rId2" cstate="print">
            <a:extLst>
              <a:ext uri="{28A0092B-C50C-407E-A947-70E740481C1C}">
                <a14:useLocalDpi xmlns:a14="http://schemas.microsoft.com/office/drawing/2010/main" val="0"/>
              </a:ext>
            </a:extLst>
          </a:blip>
          <a:stretch>
            <a:fillRect/>
          </a:stretch>
        </p:blipFill>
        <p:spPr>
          <a:xfrm>
            <a:off x="152400" y="1828800"/>
            <a:ext cx="8509414" cy="4640517"/>
          </a:xfrm>
        </p:spPr>
      </p:pic>
    </p:spTree>
    <p:extLst>
      <p:ext uri="{BB962C8B-B14F-4D97-AF65-F5344CB8AC3E}">
        <p14:creationId xmlns:p14="http://schemas.microsoft.com/office/powerpoint/2010/main" val="4880969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944562"/>
          </a:xfrm>
        </p:spPr>
        <p:txBody>
          <a:bodyPr/>
          <a:lstStyle/>
          <a:p>
            <a:r>
              <a:rPr lang="en-US" b="1" dirty="0">
                <a:solidFill>
                  <a:srgbClr val="00B0F0"/>
                </a:solidFill>
              </a:rPr>
              <a:t>Typical </a:t>
            </a:r>
            <a:r>
              <a:rPr lang="en-US" b="1" dirty="0" smtClean="0">
                <a:solidFill>
                  <a:srgbClr val="00B0F0"/>
                </a:solidFill>
              </a:rPr>
              <a:t>CNN</a:t>
            </a:r>
            <a:endParaRPr lang="en-US" b="1" dirty="0">
              <a:solidFill>
                <a:srgbClr val="00B0F0"/>
              </a:solidFill>
            </a:endParaRPr>
          </a:p>
        </p:txBody>
      </p:sp>
      <p:sp>
        <p:nvSpPr>
          <p:cNvPr id="3" name="Content Placeholder 2"/>
          <p:cNvSpPr>
            <a:spLocks noGrp="1"/>
          </p:cNvSpPr>
          <p:nvPr>
            <p:ph sz="quarter" idx="1"/>
          </p:nvPr>
        </p:nvSpPr>
        <p:spPr/>
        <p:txBody>
          <a:bodyPr/>
          <a:lstStyle/>
          <a:p>
            <a:r>
              <a:rPr lang="en-US" b="1" dirty="0"/>
              <a:t>Convolutional base/Feature learning</a:t>
            </a:r>
            <a:r>
              <a:rPr lang="en-US" dirty="0"/>
              <a:t>(</a:t>
            </a:r>
            <a:r>
              <a:rPr lang="en-US" dirty="0" err="1"/>
              <a:t>Conv+Relu+Pooling</a:t>
            </a:r>
            <a:r>
              <a:rPr lang="en-US" dirty="0"/>
              <a:t>)</a:t>
            </a:r>
          </a:p>
          <a:p>
            <a:r>
              <a:rPr lang="en-US" b="1" dirty="0"/>
              <a:t>Classifier/Classification</a:t>
            </a:r>
            <a:r>
              <a:rPr lang="en-US" dirty="0"/>
              <a:t>(Fully connected layer)</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3429000"/>
            <a:ext cx="6376358" cy="2154244"/>
          </a:xfrm>
          <a:prstGeom prst="rect">
            <a:avLst/>
          </a:prstGeom>
        </p:spPr>
      </p:pic>
    </p:spTree>
    <p:extLst>
      <p:ext uri="{BB962C8B-B14F-4D97-AF65-F5344CB8AC3E}">
        <p14:creationId xmlns:p14="http://schemas.microsoft.com/office/powerpoint/2010/main" val="3601751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868362"/>
          </a:xfrm>
        </p:spPr>
        <p:txBody>
          <a:bodyPr/>
          <a:lstStyle/>
          <a:p>
            <a:r>
              <a:rPr lang="en-US" b="1" dirty="0">
                <a:solidFill>
                  <a:srgbClr val="00B0F0"/>
                </a:solidFill>
              </a:rPr>
              <a:t>Transfer learning</a:t>
            </a:r>
            <a:endParaRPr lang="en-US" dirty="0">
              <a:solidFill>
                <a:srgbClr val="00B0F0"/>
              </a:solidFill>
            </a:endParaRPr>
          </a:p>
        </p:txBody>
      </p:sp>
      <p:sp>
        <p:nvSpPr>
          <p:cNvPr id="3" name="Content Placeholder 2"/>
          <p:cNvSpPr>
            <a:spLocks noGrp="1"/>
          </p:cNvSpPr>
          <p:nvPr>
            <p:ph sz="quarter" idx="1"/>
          </p:nvPr>
        </p:nvSpPr>
        <p:spPr>
          <a:xfrm>
            <a:off x="457200" y="1371600"/>
            <a:ext cx="7467600" cy="4873752"/>
          </a:xfrm>
        </p:spPr>
        <p:txBody>
          <a:bodyPr/>
          <a:lstStyle/>
          <a:p>
            <a:r>
              <a:rPr lang="en-US" dirty="0" err="1"/>
              <a:t>ConvNet</a:t>
            </a:r>
            <a:r>
              <a:rPr lang="en-US" dirty="0"/>
              <a:t> as a fixed feature extractor/train as </a:t>
            </a:r>
            <a:r>
              <a:rPr lang="en-US" dirty="0" smtClean="0"/>
              <a:t>classifier.</a:t>
            </a:r>
            <a:endParaRPr lang="en-US" dirty="0"/>
          </a:p>
          <a:p>
            <a:r>
              <a:rPr lang="en-US" dirty="0" err="1"/>
              <a:t>Finetuning</a:t>
            </a:r>
            <a:r>
              <a:rPr lang="en-US" dirty="0"/>
              <a:t> the </a:t>
            </a:r>
            <a:r>
              <a:rPr lang="en-US" dirty="0" err="1"/>
              <a:t>ConvNet</a:t>
            </a:r>
            <a:r>
              <a:rPr lang="en-US" dirty="0"/>
              <a:t>/fine </a:t>
            </a:r>
            <a:r>
              <a:rPr lang="en-US" dirty="0" smtClean="0"/>
              <a:t>tune.</a:t>
            </a:r>
            <a:endParaRPr lang="en-US" dirty="0"/>
          </a:p>
          <a:p>
            <a:r>
              <a:rPr lang="en-US" dirty="0" err="1"/>
              <a:t>Pretrained</a:t>
            </a:r>
            <a:r>
              <a:rPr lang="en-US" dirty="0"/>
              <a:t> </a:t>
            </a:r>
            <a:r>
              <a:rPr lang="en-US" dirty="0" smtClean="0"/>
              <a:t>models.</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3164" y="3276600"/>
            <a:ext cx="7935036" cy="3191459"/>
          </a:xfrm>
          <a:prstGeom prst="rect">
            <a:avLst/>
          </a:prstGeom>
        </p:spPr>
      </p:pic>
    </p:spTree>
    <p:extLst>
      <p:ext uri="{BB962C8B-B14F-4D97-AF65-F5344CB8AC3E}">
        <p14:creationId xmlns:p14="http://schemas.microsoft.com/office/powerpoint/2010/main" val="2203578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92162"/>
          </a:xfrm>
        </p:spPr>
        <p:txBody>
          <a:bodyPr/>
          <a:lstStyle/>
          <a:p>
            <a:r>
              <a:rPr lang="en-US" b="1" dirty="0">
                <a:solidFill>
                  <a:srgbClr val="00B0F0"/>
                </a:solidFill>
              </a:rPr>
              <a:t>Transfer learning</a:t>
            </a:r>
            <a:endParaRPr lang="en-US"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838200" y="1447800"/>
            <a:ext cx="6848276" cy="4873625"/>
          </a:xfrm>
        </p:spPr>
      </p:pic>
    </p:spTree>
    <p:extLst>
      <p:ext uri="{BB962C8B-B14F-4D97-AF65-F5344CB8AC3E}">
        <p14:creationId xmlns:p14="http://schemas.microsoft.com/office/powerpoint/2010/main" val="42109360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92162"/>
          </a:xfrm>
        </p:spPr>
        <p:txBody>
          <a:bodyPr/>
          <a:lstStyle/>
          <a:p>
            <a:r>
              <a:rPr lang="en-US" b="1" dirty="0" err="1" smtClean="0">
                <a:solidFill>
                  <a:srgbClr val="00B0F0"/>
                </a:solidFill>
              </a:rPr>
              <a:t>ImageNET</a:t>
            </a:r>
            <a:endParaRPr lang="en-US" b="1" dirty="0">
              <a:solidFill>
                <a:srgbClr val="00B0F0"/>
              </a:solidFill>
            </a:endParaRPr>
          </a:p>
        </p:txBody>
      </p:sp>
      <p:sp>
        <p:nvSpPr>
          <p:cNvPr id="3" name="Content Placeholder 2"/>
          <p:cNvSpPr>
            <a:spLocks noGrp="1"/>
          </p:cNvSpPr>
          <p:nvPr>
            <p:ph sz="quarter" idx="1"/>
          </p:nvPr>
        </p:nvSpPr>
        <p:spPr>
          <a:xfrm>
            <a:off x="457200" y="1371600"/>
            <a:ext cx="7467600" cy="5102352"/>
          </a:xfrm>
        </p:spPr>
        <p:txBody>
          <a:bodyPr>
            <a:normAutofit lnSpcReduction="10000"/>
          </a:bodyPr>
          <a:lstStyle/>
          <a:p>
            <a:r>
              <a:rPr lang="en-US" b="1" dirty="0" err="1"/>
              <a:t>ImageNet</a:t>
            </a:r>
            <a:r>
              <a:rPr lang="en-US" dirty="0"/>
              <a:t> is a large database or dataset of over 14 million images. </a:t>
            </a:r>
            <a:endParaRPr lang="en-US" dirty="0" smtClean="0"/>
          </a:p>
          <a:p>
            <a:r>
              <a:rPr lang="en-US" dirty="0" smtClean="0"/>
              <a:t>It </a:t>
            </a:r>
            <a:r>
              <a:rPr lang="en-US" dirty="0"/>
              <a:t>was designed by academics intended for computer vision research</a:t>
            </a:r>
            <a:r>
              <a:rPr lang="en-US" dirty="0" smtClean="0"/>
              <a:t>.</a:t>
            </a:r>
          </a:p>
          <a:p>
            <a:r>
              <a:rPr lang="en-US" dirty="0" err="1"/>
              <a:t>ImageNet</a:t>
            </a:r>
            <a:r>
              <a:rPr lang="en-US" dirty="0"/>
              <a:t> consists of a dataset of about 1.2 million images for training, 50,000 for validation and 100,000 for testing, belonging to 1000 categories.</a:t>
            </a:r>
            <a:endParaRPr lang="en-US" dirty="0" smtClean="0"/>
          </a:p>
          <a:p>
            <a:r>
              <a:rPr lang="en-US" dirty="0" smtClean="0"/>
              <a:t>In</a:t>
            </a:r>
            <a:r>
              <a:rPr lang="en-US" dirty="0"/>
              <a:t> </a:t>
            </a:r>
            <a:r>
              <a:rPr lang="en-US" b="1" dirty="0"/>
              <a:t>Machine Learning</a:t>
            </a:r>
            <a:r>
              <a:rPr lang="en-US" dirty="0"/>
              <a:t> and </a:t>
            </a:r>
            <a:r>
              <a:rPr lang="en-US" b="1" dirty="0"/>
              <a:t>Deep</a:t>
            </a:r>
            <a:r>
              <a:rPr lang="en-US" dirty="0"/>
              <a:t> Neural Networks, </a:t>
            </a:r>
            <a:r>
              <a:rPr lang="en-US" b="1" dirty="0"/>
              <a:t>machines</a:t>
            </a:r>
            <a:r>
              <a:rPr lang="en-US" dirty="0"/>
              <a:t> are trained on a vast dataset of various images. </a:t>
            </a:r>
            <a:endParaRPr lang="en-US" dirty="0" smtClean="0"/>
          </a:p>
          <a:p>
            <a:r>
              <a:rPr lang="en-US" b="1" dirty="0" smtClean="0"/>
              <a:t>Machines</a:t>
            </a:r>
            <a:r>
              <a:rPr lang="en-US" dirty="0"/>
              <a:t> are required to learn useful features from these training images.</a:t>
            </a:r>
          </a:p>
        </p:txBody>
      </p:sp>
    </p:spTree>
    <p:extLst>
      <p:ext uri="{BB962C8B-B14F-4D97-AF65-F5344CB8AC3E}">
        <p14:creationId xmlns:p14="http://schemas.microsoft.com/office/powerpoint/2010/main" val="18538849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715962"/>
          </a:xfrm>
        </p:spPr>
        <p:txBody>
          <a:bodyPr/>
          <a:lstStyle/>
          <a:p>
            <a:r>
              <a:rPr lang="en-US" b="1" dirty="0" err="1" smtClean="0">
                <a:solidFill>
                  <a:srgbClr val="00B0F0"/>
                </a:solidFill>
              </a:rPr>
              <a:t>Keras</a:t>
            </a:r>
            <a:r>
              <a:rPr lang="en-US" b="1" dirty="0" smtClean="0">
                <a:solidFill>
                  <a:srgbClr val="00B0F0"/>
                </a:solidFill>
              </a:rPr>
              <a:t> Application</a:t>
            </a:r>
            <a:endParaRPr lang="en-US" b="1" dirty="0">
              <a:solidFill>
                <a:srgbClr val="00B0F0"/>
              </a:solidFill>
            </a:endParaRPr>
          </a:p>
        </p:txBody>
      </p:sp>
      <p:graphicFrame>
        <p:nvGraphicFramePr>
          <p:cNvPr id="4" name="Content Placeholder 3"/>
          <p:cNvGraphicFramePr>
            <a:graphicFrameLocks noGrp="1"/>
          </p:cNvGraphicFramePr>
          <p:nvPr>
            <p:ph sz="quarter" idx="1"/>
            <p:extLst>
              <p:ext uri="{D42A27DB-BD31-4B8C-83A1-F6EECF244321}">
                <p14:modId xmlns:p14="http://schemas.microsoft.com/office/powerpoint/2010/main" val="2913042594"/>
              </p:ext>
            </p:extLst>
          </p:nvPr>
        </p:nvGraphicFramePr>
        <p:xfrm>
          <a:off x="1143000" y="1295400"/>
          <a:ext cx="6286500" cy="4800596"/>
        </p:xfrm>
        <a:graphic>
          <a:graphicData uri="http://schemas.openxmlformats.org/drawingml/2006/table">
            <a:tbl>
              <a:tblPr/>
              <a:tblGrid>
                <a:gridCol w="1409282"/>
                <a:gridCol w="1105317"/>
                <a:gridCol w="1215852"/>
                <a:gridCol w="1298749"/>
                <a:gridCol w="1257300"/>
              </a:tblGrid>
              <a:tr h="657617">
                <a:tc>
                  <a:txBody>
                    <a:bodyPr/>
                    <a:lstStyle/>
                    <a:p>
                      <a:pPr algn="ctr"/>
                      <a:r>
                        <a:rPr lang="en-US" sz="1400" b="1" dirty="0">
                          <a:effectLst/>
                        </a:rPr>
                        <a:t>Model</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b="1" dirty="0">
                          <a:effectLst/>
                        </a:rPr>
                        <a:t>Size</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b="1" dirty="0">
                          <a:effectLst/>
                        </a:rPr>
                        <a:t>Top-1 Accuracy</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b="1">
                          <a:effectLst/>
                        </a:rPr>
                        <a:t>Top-5 Accuracy</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b="1" dirty="0" smtClean="0">
                          <a:effectLst/>
                        </a:rPr>
                        <a:t>Parameters</a:t>
                      </a:r>
                    </a:p>
                    <a:p>
                      <a:pPr algn="ctr"/>
                      <a:r>
                        <a:rPr lang="en-US" sz="1400" b="1" dirty="0" smtClean="0">
                          <a:effectLst/>
                        </a:rPr>
                        <a:t>(Weights)</a:t>
                      </a:r>
                      <a:endParaRPr lang="en-US" sz="1400" b="1" dirty="0">
                        <a:effectLst/>
                      </a:endParaRP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460331">
                <a:tc>
                  <a:txBody>
                    <a:bodyPr/>
                    <a:lstStyle/>
                    <a:p>
                      <a:pPr algn="ctr"/>
                      <a:r>
                        <a:rPr lang="en-US" sz="1400" u="none" strike="noStrike" dirty="0" err="1">
                          <a:solidFill>
                            <a:srgbClr val="D00000"/>
                          </a:solidFill>
                          <a:effectLst/>
                          <a:hlinkClick r:id="rId2"/>
                        </a:rPr>
                        <a:t>Xception</a:t>
                      </a:r>
                      <a:endParaRPr lang="en-US" sz="1400" u="none" dirty="0">
                        <a:effectLst/>
                      </a:endParaRP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88 MB</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0.790</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0.945</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22,910,480</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460331">
                <a:tc>
                  <a:txBody>
                    <a:bodyPr/>
                    <a:lstStyle/>
                    <a:p>
                      <a:pPr algn="ctr"/>
                      <a:r>
                        <a:rPr lang="en-US" sz="1400" u="none" strike="noStrike" dirty="0">
                          <a:solidFill>
                            <a:srgbClr val="D00000"/>
                          </a:solidFill>
                          <a:effectLst/>
                        </a:rPr>
                        <a:t>VGG16</a:t>
                      </a:r>
                      <a:endParaRPr lang="en-US" sz="1400" dirty="0">
                        <a:effectLst/>
                      </a:endParaRP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dirty="0">
                          <a:effectLst/>
                        </a:rPr>
                        <a:t>528 MB</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0.713</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0.901</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138,357,544</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460331">
                <a:tc>
                  <a:txBody>
                    <a:bodyPr/>
                    <a:lstStyle/>
                    <a:p>
                      <a:pPr algn="ctr"/>
                      <a:r>
                        <a:rPr lang="en-US" sz="1400" u="none" strike="noStrike" dirty="0">
                          <a:solidFill>
                            <a:srgbClr val="D00000"/>
                          </a:solidFill>
                          <a:effectLst/>
                          <a:hlinkClick r:id="rId3"/>
                        </a:rPr>
                        <a:t>VGG19</a:t>
                      </a:r>
                      <a:endParaRPr lang="en-US" sz="1400" dirty="0">
                        <a:effectLst/>
                      </a:endParaRP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549 MB</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0.713</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0.900</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dirty="0">
                          <a:effectLst/>
                        </a:rPr>
                        <a:t>143,667,240</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460331">
                <a:tc>
                  <a:txBody>
                    <a:bodyPr/>
                    <a:lstStyle/>
                    <a:p>
                      <a:pPr algn="ctr"/>
                      <a:r>
                        <a:rPr lang="en-US" sz="1400" u="none" strike="noStrike">
                          <a:solidFill>
                            <a:srgbClr val="D00000"/>
                          </a:solidFill>
                          <a:effectLst/>
                          <a:hlinkClick r:id="rId4"/>
                        </a:rPr>
                        <a:t>ResNet50</a:t>
                      </a:r>
                      <a:endParaRPr lang="en-US" sz="1400">
                        <a:effectLst/>
                      </a:endParaRP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98 MB</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0.749</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0.921</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dirty="0">
                          <a:effectLst/>
                        </a:rPr>
                        <a:t>25,636,712</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460331">
                <a:tc>
                  <a:txBody>
                    <a:bodyPr/>
                    <a:lstStyle/>
                    <a:p>
                      <a:pPr algn="ctr"/>
                      <a:r>
                        <a:rPr lang="en-US" sz="1400" u="none" strike="noStrike">
                          <a:solidFill>
                            <a:srgbClr val="D00000"/>
                          </a:solidFill>
                          <a:effectLst/>
                          <a:hlinkClick r:id="rId5"/>
                        </a:rPr>
                        <a:t>ResNet101</a:t>
                      </a:r>
                      <a:endParaRPr lang="en-US" sz="1400">
                        <a:effectLst/>
                      </a:endParaRP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171 MB</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0.764</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0.928</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44,707,176</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460331">
                <a:tc>
                  <a:txBody>
                    <a:bodyPr/>
                    <a:lstStyle/>
                    <a:p>
                      <a:pPr algn="ctr"/>
                      <a:r>
                        <a:rPr lang="en-US" sz="1400" u="none" strike="noStrike">
                          <a:solidFill>
                            <a:srgbClr val="D00000"/>
                          </a:solidFill>
                          <a:effectLst/>
                          <a:hlinkClick r:id="rId6"/>
                        </a:rPr>
                        <a:t>ResNet152</a:t>
                      </a:r>
                      <a:endParaRPr lang="en-US" sz="1400">
                        <a:effectLst/>
                      </a:endParaRP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232 MB</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0.766</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0.931</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60,419,944</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460331">
                <a:tc>
                  <a:txBody>
                    <a:bodyPr/>
                    <a:lstStyle/>
                    <a:p>
                      <a:pPr algn="ctr"/>
                      <a:r>
                        <a:rPr lang="en-US" sz="1400" u="none" strike="noStrike">
                          <a:solidFill>
                            <a:srgbClr val="D00000"/>
                          </a:solidFill>
                          <a:effectLst/>
                          <a:hlinkClick r:id="rId7"/>
                        </a:rPr>
                        <a:t>ResNet50V2</a:t>
                      </a:r>
                      <a:endParaRPr lang="en-US" sz="1400">
                        <a:effectLst/>
                      </a:endParaRP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98 MB</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0.760</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0.930</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25,613,800</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460331">
                <a:tc>
                  <a:txBody>
                    <a:bodyPr/>
                    <a:lstStyle/>
                    <a:p>
                      <a:pPr algn="ctr"/>
                      <a:r>
                        <a:rPr lang="en-US" sz="1400" u="none" strike="noStrike">
                          <a:solidFill>
                            <a:srgbClr val="D00000"/>
                          </a:solidFill>
                          <a:effectLst/>
                          <a:hlinkClick r:id="rId8"/>
                        </a:rPr>
                        <a:t>ResNet101V2</a:t>
                      </a:r>
                      <a:endParaRPr lang="en-US" sz="1400">
                        <a:effectLst/>
                      </a:endParaRP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171 MB</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0.772</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0.938</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44,675,560</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r h="460331">
                <a:tc>
                  <a:txBody>
                    <a:bodyPr/>
                    <a:lstStyle/>
                    <a:p>
                      <a:pPr algn="ctr"/>
                      <a:r>
                        <a:rPr lang="en-US" sz="1400" u="none" strike="noStrike">
                          <a:solidFill>
                            <a:srgbClr val="D00000"/>
                          </a:solidFill>
                          <a:effectLst/>
                          <a:hlinkClick r:id="rId9"/>
                        </a:rPr>
                        <a:t>ResNet152V2</a:t>
                      </a:r>
                      <a:endParaRPr lang="en-US" sz="1400">
                        <a:effectLst/>
                      </a:endParaRP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232 MB</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dirty="0">
                          <a:effectLst/>
                        </a:rPr>
                        <a:t>0.780</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a:effectLst/>
                        </a:rPr>
                        <a:t>0.942</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c>
                  <a:txBody>
                    <a:bodyPr/>
                    <a:lstStyle/>
                    <a:p>
                      <a:pPr algn="ctr"/>
                      <a:r>
                        <a:rPr lang="en-US" sz="1400" dirty="0">
                          <a:effectLst/>
                        </a:rPr>
                        <a:t>60,380,648</a:t>
                      </a:r>
                    </a:p>
                  </a:txBody>
                  <a:tcPr marL="38989" marR="38989" marT="19495" marB="19495" anchor="ctr">
                    <a:lnL w="9525" cap="flat" cmpd="sng" algn="ctr">
                      <a:solidFill>
                        <a:srgbClr val="808080"/>
                      </a:solidFill>
                      <a:prstDash val="solid"/>
                      <a:round/>
                      <a:headEnd type="none" w="med" len="med"/>
                      <a:tailEnd type="none" w="med" len="med"/>
                    </a:lnL>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solidFill>
                      <a:srgbClr val="FFFFFF"/>
                    </a:solidFill>
                  </a:tcPr>
                </a:tc>
              </a:tr>
            </a:tbl>
          </a:graphicData>
        </a:graphic>
      </p:graphicFrame>
    </p:spTree>
    <p:extLst>
      <p:ext uri="{BB962C8B-B14F-4D97-AF65-F5344CB8AC3E}">
        <p14:creationId xmlns:p14="http://schemas.microsoft.com/office/powerpoint/2010/main" val="403180590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5873924</TotalTime>
  <Words>1101</Words>
  <Application>Microsoft Office PowerPoint</Application>
  <PresentationFormat>On-screen Show (4:3)</PresentationFormat>
  <Paragraphs>222</Paragraphs>
  <Slides>35</Slides>
  <Notes>0</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Oriel</vt:lpstr>
      <vt:lpstr>                              Transfer Learning in CNN</vt:lpstr>
      <vt:lpstr>Transfer Learning</vt:lpstr>
      <vt:lpstr>PowerPoint Presentation</vt:lpstr>
      <vt:lpstr>PowerPoint Presentation</vt:lpstr>
      <vt:lpstr>Typical CNN</vt:lpstr>
      <vt:lpstr>Transfer learning</vt:lpstr>
      <vt:lpstr>Transfer learning</vt:lpstr>
      <vt:lpstr>ImageNET</vt:lpstr>
      <vt:lpstr>Keras Application</vt:lpstr>
      <vt:lpstr>PowerPoint Presentation</vt:lpstr>
      <vt:lpstr>Top-1 &amp; Top-5 accuracy</vt:lpstr>
      <vt:lpstr>Vanishing Gradient problem</vt:lpstr>
      <vt:lpstr>PowerPoint Presentation</vt:lpstr>
      <vt:lpstr>LeNET-5</vt:lpstr>
      <vt:lpstr>PowerPoint Presentation</vt:lpstr>
      <vt:lpstr>AlexNet</vt:lpstr>
      <vt:lpstr>AlexNet</vt:lpstr>
      <vt:lpstr>VGG (Visual Geometry Group)</vt:lpstr>
      <vt:lpstr>VGG-16</vt:lpstr>
      <vt:lpstr>Pure CNN</vt:lpstr>
      <vt:lpstr>PowerPoint Presentation</vt:lpstr>
      <vt:lpstr>PowerPoint Presentation</vt:lpstr>
      <vt:lpstr>GoogLeNet / Inception</vt:lpstr>
      <vt:lpstr>Inception-v1</vt:lpstr>
      <vt:lpstr>Inception-v3</vt:lpstr>
      <vt:lpstr>Inception-v4</vt:lpstr>
      <vt:lpstr>ResNet</vt:lpstr>
      <vt:lpstr>PowerPoint Presentation</vt:lpstr>
      <vt:lpstr>ResNET</vt:lpstr>
      <vt:lpstr>PowerPoint Presentation</vt:lpstr>
      <vt:lpstr>Xception (Extreme version of Inception)</vt:lpstr>
      <vt:lpstr>Depthwise Convolution</vt:lpstr>
      <vt:lpstr>Pointwise Convolution </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Transfer Learning in DL</dc:title>
  <dc:creator>staff</dc:creator>
  <cp:lastModifiedBy>staff</cp:lastModifiedBy>
  <cp:revision>50</cp:revision>
  <dcterms:created xsi:type="dcterms:W3CDTF">2021-02-28T13:19:47Z</dcterms:created>
  <dcterms:modified xsi:type="dcterms:W3CDTF">2021-03-31T11:36:52Z</dcterms:modified>
</cp:coreProperties>
</file>

<file path=docProps/thumbnail.jpeg>
</file>